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64" r:id="rId2"/>
    <p:sldId id="494" r:id="rId3"/>
    <p:sldId id="493" r:id="rId4"/>
    <p:sldId id="495" r:id="rId5"/>
    <p:sldId id="496" r:id="rId6"/>
    <p:sldId id="497" r:id="rId7"/>
    <p:sldId id="482" r:id="rId8"/>
    <p:sldId id="498" r:id="rId9"/>
    <p:sldId id="499" r:id="rId10"/>
    <p:sldId id="500" r:id="rId11"/>
    <p:sldId id="492" r:id="rId12"/>
    <p:sldId id="491" r:id="rId13"/>
    <p:sldId id="513" r:id="rId14"/>
    <p:sldId id="501" r:id="rId15"/>
    <p:sldId id="502" r:id="rId16"/>
    <p:sldId id="555" r:id="rId17"/>
    <p:sldId id="556" r:id="rId18"/>
    <p:sldId id="488" r:id="rId19"/>
    <p:sldId id="557" r:id="rId20"/>
    <p:sldId id="506" r:id="rId21"/>
    <p:sldId id="505" r:id="rId22"/>
    <p:sldId id="509" r:id="rId23"/>
    <p:sldId id="507" r:id="rId24"/>
    <p:sldId id="526" r:id="rId25"/>
    <p:sldId id="545" r:id="rId26"/>
    <p:sldId id="540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8" r:id="rId36"/>
    <p:sldId id="560" r:id="rId37"/>
    <p:sldId id="561" r:id="rId38"/>
    <p:sldId id="562" r:id="rId39"/>
    <p:sldId id="563" r:id="rId40"/>
    <p:sldId id="539" r:id="rId41"/>
    <p:sldId id="554" r:id="rId42"/>
    <p:sldId id="564" r:id="rId43"/>
    <p:sldId id="565" r:id="rId44"/>
    <p:sldId id="462" r:id="rId45"/>
    <p:sldId id="463" r:id="rId46"/>
    <p:sldId id="518" r:id="rId47"/>
    <p:sldId id="519" r:id="rId48"/>
    <p:sldId id="520" r:id="rId49"/>
    <p:sldId id="521" r:id="rId50"/>
    <p:sldId id="476" r:id="rId5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62" autoAdjust="0"/>
    <p:restoredTop sz="86642" autoAdjust="0"/>
  </p:normalViewPr>
  <p:slideViewPr>
    <p:cSldViewPr snapToGrid="0">
      <p:cViewPr varScale="1">
        <p:scale>
          <a:sx n="68" d="100"/>
          <a:sy n="68" d="100"/>
        </p:scale>
        <p:origin x="-96" y="-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IN_H\Downloads\&#1086;&#1089;&#1072;&#1076;&#1082;&#1080;_&#1086;&#1089;&#1077;&#1085;&#11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282144005738854E-2"/>
          <c:y val="2.8941718827868772E-2"/>
          <c:w val="0.93570666959798499"/>
          <c:h val="0.8961885067397003"/>
        </c:manualLayout>
      </c:layout>
      <c:lineChart>
        <c:grouping val="standard"/>
        <c:varyColors val="0"/>
        <c:ser>
          <c:idx val="0"/>
          <c:order val="0"/>
          <c:tx>
            <c:strRef>
              <c:f>'осадки+урожай'!$D$12</c:f>
              <c:strCache>
                <c:ptCount val="1"/>
                <c:pt idx="0">
                  <c:v>внесено минеральных удобрений, кг/га пашни</c:v>
                </c:pt>
              </c:strCache>
            </c:strRef>
          </c:tx>
          <c:spPr>
            <a:ln w="38100">
              <a:solidFill>
                <a:srgbClr val="F14124">
                  <a:lumMod val="50000"/>
                </a:srgb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rgbClr val="F14124">
                    <a:lumMod val="50000"/>
                  </a:srgbClr>
                </a:solidFill>
              </a:ln>
            </c:spPr>
          </c:marker>
          <c:dLbls>
            <c:dLbl>
              <c:idx val="6"/>
              <c:layout>
                <c:manualLayout>
                  <c:x val="-8.8702465068905782E-3"/>
                  <c:y val="2.129910043609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715993296221211E-2"/>
                  <c:y val="-1.628754739230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787472976909529E-2"/>
                  <c:y val="-2.881643000177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881432903166772E-2"/>
                  <c:y val="-2.0463841595462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975392829423816E-2"/>
                  <c:y val="-3.299272420492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7762865806333342E-3"/>
                  <c:y val="1.7122806232938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'осадки+урожай'!$E$12:$Q$12</c:f>
              <c:numCache>
                <c:formatCode>0.0</c:formatCode>
                <c:ptCount val="13"/>
                <c:pt idx="0">
                  <c:v>8.0009898131727635</c:v>
                </c:pt>
                <c:pt idx="1">
                  <c:v>11.472947548510275</c:v>
                </c:pt>
                <c:pt idx="2">
                  <c:v>8.8817344405421554</c:v>
                </c:pt>
                <c:pt idx="3">
                  <c:v>13.947344312474403</c:v>
                </c:pt>
                <c:pt idx="4">
                  <c:v>9.001181010728704</c:v>
                </c:pt>
                <c:pt idx="5">
                  <c:v>18.565446018958234</c:v>
                </c:pt>
                <c:pt idx="6">
                  <c:v>23.055124753944519</c:v>
                </c:pt>
                <c:pt idx="7">
                  <c:v>33.564289740311516</c:v>
                </c:pt>
                <c:pt idx="8">
                  <c:v>30.755781284149084</c:v>
                </c:pt>
                <c:pt idx="9">
                  <c:v>25.355160153783437</c:v>
                </c:pt>
                <c:pt idx="10">
                  <c:v>29.643338197570994</c:v>
                </c:pt>
                <c:pt idx="11">
                  <c:v>32.666872741649584</c:v>
                </c:pt>
                <c:pt idx="12">
                  <c:v>40.667615765023228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'осадки+урожай'!$D$13</c:f>
              <c:strCache>
                <c:ptCount val="1"/>
                <c:pt idx="0">
                  <c:v>количество осадков за с/х год, мм</c:v>
                </c:pt>
              </c:strCache>
            </c:strRef>
          </c:tx>
          <c:spPr>
            <a:ln w="38100">
              <a:solidFill>
                <a:srgbClr val="212745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rgbClr val="212745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419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5392829423816E-2"/>
                  <c:y val="-4.218057145187224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323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385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446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63312681938106E-2"/>
                  <c:y val="-5.470945406133923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330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549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152126285662012E-2"/>
                  <c:y val="-3.591613014713873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416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410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428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892619299442766E-2"/>
                  <c:y val="-4.009242435029440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360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711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78747297690963E-2"/>
                  <c:y val="-3.591613014713873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528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/>
                        </a:solidFill>
                      </a:rPr>
                      <a:t>493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'осадки+урожай'!$E$13:$Q$13</c:f>
              <c:numCache>
                <c:formatCode>0.0</c:formatCode>
                <c:ptCount val="13"/>
                <c:pt idx="0" formatCode="General">
                  <c:v>41.9</c:v>
                </c:pt>
                <c:pt idx="1">
                  <c:v>32.299999999999997</c:v>
                </c:pt>
                <c:pt idx="2">
                  <c:v>38.5</c:v>
                </c:pt>
                <c:pt idx="3">
                  <c:v>44.6</c:v>
                </c:pt>
                <c:pt idx="4">
                  <c:v>33</c:v>
                </c:pt>
                <c:pt idx="5">
                  <c:v>54.9</c:v>
                </c:pt>
                <c:pt idx="6">
                  <c:v>41.6</c:v>
                </c:pt>
                <c:pt idx="7">
                  <c:v>41</c:v>
                </c:pt>
                <c:pt idx="8">
                  <c:v>42.8</c:v>
                </c:pt>
                <c:pt idx="9">
                  <c:v>36</c:v>
                </c:pt>
                <c:pt idx="10">
                  <c:v>71.099999999999994</c:v>
                </c:pt>
                <c:pt idx="11">
                  <c:v>52.8</c:v>
                </c:pt>
                <c:pt idx="12">
                  <c:v>49.3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'осадки+урожай'!$D$14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7"/>
              <c:layout>
                <c:manualLayout>
                  <c:x val="-8.8702465068904775E-3"/>
                  <c:y val="-1.8375694493884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610739520671535E-2"/>
                  <c:y val="3.5916130147138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0257272608195248E-2"/>
                  <c:y val="-3.5080871306507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70469944692868E-2"/>
                  <c:y val="-3.2992724204929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9663287376752732E-3"/>
                  <c:y val="-2.0463841595462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'осадки+урожай'!$E$14:$Q$14</c:f>
              <c:numCache>
                <c:formatCode>0.0</c:formatCode>
                <c:ptCount val="13"/>
                <c:pt idx="0" formatCode="General">
                  <c:v>24.7</c:v>
                </c:pt>
                <c:pt idx="1">
                  <c:v>20.3</c:v>
                </c:pt>
                <c:pt idx="2">
                  <c:v>22.5</c:v>
                </c:pt>
                <c:pt idx="3">
                  <c:v>30.2</c:v>
                </c:pt>
                <c:pt idx="4">
                  <c:v>29.8</c:v>
                </c:pt>
                <c:pt idx="5">
                  <c:v>38.299999999999997</c:v>
                </c:pt>
                <c:pt idx="6">
                  <c:v>41.7</c:v>
                </c:pt>
                <c:pt idx="7">
                  <c:v>35.4</c:v>
                </c:pt>
                <c:pt idx="8">
                  <c:v>26.5</c:v>
                </c:pt>
                <c:pt idx="9">
                  <c:v>36.700000000000003</c:v>
                </c:pt>
                <c:pt idx="10">
                  <c:v>34.1</c:v>
                </c:pt>
                <c:pt idx="11">
                  <c:v>41.8</c:v>
                </c:pt>
                <c:pt idx="12">
                  <c:v>41.9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427200"/>
        <c:axId val="645664704"/>
      </c:lineChart>
      <c:catAx>
        <c:axId val="64542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5664704"/>
        <c:crosses val="autoZero"/>
        <c:auto val="1"/>
        <c:lblAlgn val="ctr"/>
        <c:lblOffset val="100"/>
        <c:noMultiLvlLbl val="0"/>
      </c:catAx>
      <c:valAx>
        <c:axId val="645664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64542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096015800573632E-2"/>
          <c:y val="3.7769689780749384E-2"/>
          <c:w val="0.51813882084583085"/>
          <c:h val="0.2323971216022768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844928327108804E-2"/>
          <c:y val="2.8941718827868772E-2"/>
          <c:w val="0.95120788567134729"/>
          <c:h val="0.88001360647063265"/>
        </c:manualLayout>
      </c:layout>
      <c:lineChart>
        <c:grouping val="standard"/>
        <c:varyColors val="0"/>
        <c:ser>
          <c:idx val="0"/>
          <c:order val="0"/>
          <c:tx>
            <c:strRef>
              <c:f>'осадки+урожай'!$D$15</c:f>
              <c:strCache>
                <c:ptCount val="1"/>
                <c:pt idx="0">
                  <c:v>внесено минеральных удобрений, кг/га пашни</c:v>
                </c:pt>
              </c:strCache>
            </c:strRef>
          </c:tx>
          <c:spPr>
            <a:ln w="38100">
              <a:solidFill>
                <a:srgbClr val="F14124">
                  <a:lumMod val="50000"/>
                </a:srgb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rgbClr val="F14124">
                    <a:lumMod val="50000"/>
                  </a:srgbClr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'осадки+урожай'!$E$15:$Q$15</c:f>
              <c:numCache>
                <c:formatCode>0.0</c:formatCode>
                <c:ptCount val="13"/>
                <c:pt idx="0">
                  <c:v>4.6131450491557686</c:v>
                </c:pt>
                <c:pt idx="1">
                  <c:v>3.4984964327129071</c:v>
                </c:pt>
                <c:pt idx="2">
                  <c:v>4.516726574213016</c:v>
                </c:pt>
                <c:pt idx="3">
                  <c:v>5.0491557683728558</c:v>
                </c:pt>
                <c:pt idx="4">
                  <c:v>7.1978671280126276</c:v>
                </c:pt>
                <c:pt idx="5">
                  <c:v>9.6269876766912237</c:v>
                </c:pt>
                <c:pt idx="6">
                  <c:v>16.829605454686678</c:v>
                </c:pt>
                <c:pt idx="7">
                  <c:v>12.795441925593298</c:v>
                </c:pt>
                <c:pt idx="8">
                  <c:v>17.958304795909076</c:v>
                </c:pt>
                <c:pt idx="9">
                  <c:v>18.666296535811718</c:v>
                </c:pt>
                <c:pt idx="10">
                  <c:v>19.44593213894159</c:v>
                </c:pt>
                <c:pt idx="11">
                  <c:v>11.045764980590267</c:v>
                </c:pt>
                <c:pt idx="12">
                  <c:v>12.133658066253028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'осадки+урожай'!$D$16</c:f>
              <c:strCache>
                <c:ptCount val="1"/>
                <c:pt idx="0">
                  <c:v>количество осадков за с/х год, мм</c:v>
                </c:pt>
              </c:strCache>
            </c:strRef>
          </c:tx>
          <c:spPr>
            <a:ln w="38100">
              <a:solidFill>
                <a:srgbClr val="212745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rgbClr val="212745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395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40046138176198E-2"/>
                  <c:y val="-2.96516888424052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9352755680958E-2"/>
                  <c:y val="-3.59161301471387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413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069352755680958E-2"/>
                  <c:y val="-2.96516888424052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340046138176298E-2"/>
                  <c:y val="-2.75635417408274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402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401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418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417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485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'осадки+урожай'!$E$16:$Q$16</c:f>
              <c:numCache>
                <c:formatCode>0.0</c:formatCode>
                <c:ptCount val="13"/>
                <c:pt idx="0">
                  <c:v>42</c:v>
                </c:pt>
                <c:pt idx="1">
                  <c:v>45.1</c:v>
                </c:pt>
                <c:pt idx="2">
                  <c:v>39.5</c:v>
                </c:pt>
                <c:pt idx="3">
                  <c:v>37.299999999999997</c:v>
                </c:pt>
                <c:pt idx="4">
                  <c:v>30.5</c:v>
                </c:pt>
                <c:pt idx="5">
                  <c:v>41.3</c:v>
                </c:pt>
                <c:pt idx="6">
                  <c:v>46.5</c:v>
                </c:pt>
                <c:pt idx="7">
                  <c:v>46.4</c:v>
                </c:pt>
                <c:pt idx="8">
                  <c:v>40.200000000000003</c:v>
                </c:pt>
                <c:pt idx="9">
                  <c:v>40.1</c:v>
                </c:pt>
                <c:pt idx="10">
                  <c:v>41.8</c:v>
                </c:pt>
                <c:pt idx="11">
                  <c:v>41.7</c:v>
                </c:pt>
                <c:pt idx="12">
                  <c:v>48.5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'осадки+урожай'!$D$17</c:f>
              <c:strCache>
                <c:ptCount val="1"/>
                <c:pt idx="0">
                  <c:v>урожайность, ц/га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'осадки+урожай'!$E$1:$Q$1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'осадки+урожай'!$E$17:$Q$17</c:f>
              <c:numCache>
                <c:formatCode>0.0</c:formatCode>
                <c:ptCount val="13"/>
                <c:pt idx="0" formatCode="General">
                  <c:v>23.1</c:v>
                </c:pt>
                <c:pt idx="1">
                  <c:v>15.7</c:v>
                </c:pt>
                <c:pt idx="2">
                  <c:v>16.399999999999999</c:v>
                </c:pt>
                <c:pt idx="3">
                  <c:v>19.7</c:v>
                </c:pt>
                <c:pt idx="4">
                  <c:v>23.7</c:v>
                </c:pt>
                <c:pt idx="5">
                  <c:v>32.299999999999997</c:v>
                </c:pt>
                <c:pt idx="6">
                  <c:v>34.4</c:v>
                </c:pt>
                <c:pt idx="7">
                  <c:v>29.5</c:v>
                </c:pt>
                <c:pt idx="8">
                  <c:v>27.1</c:v>
                </c:pt>
                <c:pt idx="9">
                  <c:v>30.2</c:v>
                </c:pt>
                <c:pt idx="10">
                  <c:v>28</c:v>
                </c:pt>
                <c:pt idx="11">
                  <c:v>34.700000000000003</c:v>
                </c:pt>
                <c:pt idx="12">
                  <c:v>37.4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435904"/>
        <c:axId val="645665856"/>
      </c:lineChart>
      <c:catAx>
        <c:axId val="6454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5665856"/>
        <c:crosses val="autoZero"/>
        <c:auto val="1"/>
        <c:lblAlgn val="ctr"/>
        <c:lblOffset val="100"/>
        <c:noMultiLvlLbl val="0"/>
      </c:catAx>
      <c:valAx>
        <c:axId val="6456658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64543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614699594793455E-2"/>
          <c:y val="3.0832396270470647E-2"/>
          <c:w val="0.96575672916051292"/>
          <c:h val="9.8410262371572785E-2"/>
        </c:manualLayout>
      </c:layout>
      <c:overlay val="0"/>
      <c:txPr>
        <a:bodyPr/>
        <a:lstStyle/>
        <a:p>
          <a:pPr>
            <a:defRPr sz="15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60188540314722E-2"/>
          <c:y val="4.9991314319022616E-2"/>
          <c:w val="0.92117302995444772"/>
          <c:h val="0.78792277163412094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pPr>
              <a:ln w="38100"/>
            </c:spPr>
          </c:marker>
          <c:dLbls>
            <c:dLbl>
              <c:idx val="14"/>
              <c:layout>
                <c:manualLayout>
                  <c:x val="-3.017563774078881E-2"/>
                  <c:y val="-8.2183923542085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[осадки_осень.xlsx]Область!$I$4:$I$18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[осадки_осень.xlsx]Область!$J$4:$J$18</c:f>
              <c:numCache>
                <c:formatCode>General</c:formatCode>
                <c:ptCount val="15"/>
                <c:pt idx="0">
                  <c:v>204</c:v>
                </c:pt>
                <c:pt idx="1">
                  <c:v>186</c:v>
                </c:pt>
                <c:pt idx="2">
                  <c:v>158</c:v>
                </c:pt>
                <c:pt idx="3">
                  <c:v>112</c:v>
                </c:pt>
                <c:pt idx="4">
                  <c:v>219</c:v>
                </c:pt>
                <c:pt idx="5">
                  <c:v>148</c:v>
                </c:pt>
                <c:pt idx="6">
                  <c:v>159</c:v>
                </c:pt>
                <c:pt idx="7">
                  <c:v>161</c:v>
                </c:pt>
                <c:pt idx="8">
                  <c:v>202</c:v>
                </c:pt>
                <c:pt idx="9">
                  <c:v>161</c:v>
                </c:pt>
                <c:pt idx="10">
                  <c:v>94</c:v>
                </c:pt>
                <c:pt idx="11">
                  <c:v>91</c:v>
                </c:pt>
                <c:pt idx="12">
                  <c:v>200</c:v>
                </c:pt>
                <c:pt idx="13">
                  <c:v>215</c:v>
                </c:pt>
                <c:pt idx="14">
                  <c:v>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08928"/>
        <c:axId val="114169472"/>
      </c:lineChart>
      <c:catAx>
        <c:axId val="1957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169472"/>
        <c:crosses val="autoZero"/>
        <c:auto val="1"/>
        <c:lblAlgn val="ctr"/>
        <c:lblOffset val="100"/>
        <c:noMultiLvlLbl val="0"/>
      </c:catAx>
      <c:valAx>
        <c:axId val="11416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7089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705228712220635E-2"/>
          <c:y val="5.5392827791248211E-2"/>
          <c:w val="0.9407793706700287"/>
          <c:h val="0.84415154319872154"/>
        </c:manualLayout>
      </c:layout>
      <c:lineChart>
        <c:grouping val="standard"/>
        <c:varyColors val="0"/>
        <c:ser>
          <c:idx val="0"/>
          <c:order val="0"/>
          <c:tx>
            <c:strRef>
              <c:f>Лист2!$G$3</c:f>
              <c:strCache>
                <c:ptCount val="1"/>
                <c:pt idx="0">
                  <c:v>Зимовники</c:v>
                </c:pt>
              </c:strCache>
            </c:strRef>
          </c:tx>
          <c:spPr>
            <a:ln>
              <a:solidFill>
                <a:srgbClr val="4E67C8">
                  <a:lumMod val="75000"/>
                </a:srgbClr>
              </a:solidFill>
            </a:ln>
          </c:spPr>
          <c:marker>
            <c:spPr>
              <a:solidFill>
                <a:srgbClr val="4E67C8">
                  <a:lumMod val="75000"/>
                </a:srgbClr>
              </a:solidFill>
              <a:ln>
                <a:solidFill>
                  <a:srgbClr val="4E67C8">
                    <a:lumMod val="75000"/>
                  </a:srgbClr>
                </a:solidFill>
              </a:ln>
            </c:spPr>
          </c:marker>
          <c:dLbls>
            <c:dLbl>
              <c:idx val="2"/>
              <c:layout>
                <c:manualLayout>
                  <c:x val="-3.3932858630933045E-2"/>
                  <c:y val="7.384034206353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683591891875984E-2"/>
                  <c:y val="4.889428055558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504573822376095E-2"/>
                  <c:y val="0.10876482817467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15064787626153E-2"/>
                  <c:y val="7.3840342063538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325555752876154E-2"/>
                  <c:y val="-7.5836026984174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915064787626153E-2"/>
                  <c:y val="6.3861917460357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146648745657051E-2"/>
                  <c:y val="7.8829161513766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701385735182877E-2"/>
                  <c:y val="6.8851129761947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7378010579126486E-2"/>
                  <c:y val="-8.581445158735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843131081145768E-2"/>
                  <c:y val="-4.11649300017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Лист2!$H$2:$V$2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Лист2!$H$3:$V$3</c:f>
              <c:numCache>
                <c:formatCode>General</c:formatCode>
                <c:ptCount val="15"/>
                <c:pt idx="0">
                  <c:v>177</c:v>
                </c:pt>
                <c:pt idx="1">
                  <c:v>161</c:v>
                </c:pt>
                <c:pt idx="2">
                  <c:v>117</c:v>
                </c:pt>
                <c:pt idx="3">
                  <c:v>36</c:v>
                </c:pt>
                <c:pt idx="4">
                  <c:v>180</c:v>
                </c:pt>
                <c:pt idx="5">
                  <c:v>105</c:v>
                </c:pt>
                <c:pt idx="6">
                  <c:v>140</c:v>
                </c:pt>
                <c:pt idx="7">
                  <c:v>140</c:v>
                </c:pt>
                <c:pt idx="8">
                  <c:v>163</c:v>
                </c:pt>
                <c:pt idx="9">
                  <c:v>103</c:v>
                </c:pt>
                <c:pt idx="10">
                  <c:v>112</c:v>
                </c:pt>
                <c:pt idx="11">
                  <c:v>116</c:v>
                </c:pt>
                <c:pt idx="12">
                  <c:v>162</c:v>
                </c:pt>
                <c:pt idx="13">
                  <c:v>132</c:v>
                </c:pt>
                <c:pt idx="14">
                  <c:v>276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Лист2!$G$4</c:f>
              <c:strCache>
                <c:ptCount val="1"/>
                <c:pt idx="0">
                  <c:v>Ремонтное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2"/>
              <c:layout>
                <c:manualLayout>
                  <c:x val="-1.3399775232156236E-2"/>
                  <c:y val="-7.384034206353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094082857126038E-2"/>
                  <c:y val="-7.8829554365128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325555752876258E-2"/>
                  <c:y val="-7.882955436512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273100926625979E-2"/>
                  <c:y val="-5.8872705158767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04573822376095E-2"/>
                  <c:y val="8.581445158735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325555752876206E-2"/>
                  <c:y val="-7.384034206353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736046718126264E-2"/>
                  <c:y val="-7.882955436512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915064787626153E-2"/>
                  <c:y val="-8.880797896830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7906762548954865E-3"/>
                  <c:y val="8.581445158735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Лист2!$H$2:$V$2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Лист2!$H$4:$V$4</c:f>
              <c:numCache>
                <c:formatCode>General</c:formatCode>
                <c:ptCount val="15"/>
                <c:pt idx="0">
                  <c:v>127</c:v>
                </c:pt>
                <c:pt idx="1">
                  <c:v>161</c:v>
                </c:pt>
                <c:pt idx="2">
                  <c:v>126</c:v>
                </c:pt>
                <c:pt idx="3">
                  <c:v>61</c:v>
                </c:pt>
                <c:pt idx="4">
                  <c:v>183</c:v>
                </c:pt>
                <c:pt idx="5">
                  <c:v>121</c:v>
                </c:pt>
                <c:pt idx="6">
                  <c:v>127</c:v>
                </c:pt>
                <c:pt idx="7">
                  <c:v>159</c:v>
                </c:pt>
                <c:pt idx="8">
                  <c:v>143</c:v>
                </c:pt>
                <c:pt idx="9">
                  <c:v>131</c:v>
                </c:pt>
                <c:pt idx="10">
                  <c:v>136</c:v>
                </c:pt>
                <c:pt idx="11">
                  <c:v>110</c:v>
                </c:pt>
                <c:pt idx="12">
                  <c:v>140</c:v>
                </c:pt>
                <c:pt idx="13">
                  <c:v>99</c:v>
                </c:pt>
                <c:pt idx="14">
                  <c:v>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969216"/>
        <c:axId val="645097728"/>
      </c:lineChart>
      <c:catAx>
        <c:axId val="440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5097728"/>
        <c:crosses val="autoZero"/>
        <c:auto val="1"/>
        <c:lblAlgn val="ctr"/>
        <c:lblOffset val="100"/>
        <c:noMultiLvlLbl val="0"/>
      </c:catAx>
      <c:valAx>
        <c:axId val="64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969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5817864301218E-2"/>
          <c:y val="7.6582051721238886E-2"/>
          <c:w val="0.67182528748193715"/>
          <c:h val="9.52087062147514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0.19025</cdr:x>
      <cdr:y>0.55172</cdr:y>
    </cdr:from>
    <cdr:to>
      <cdr:x>0.58491</cdr:x>
      <cdr:y>0.75172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2190" y="1125415"/>
          <a:ext cx="3530991" cy="407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Ростовская область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474-A228-4502-9FAB-DC7CCFEA3FC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CE-1BF1-43DB-B87E-9498BF5F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9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49C1C-C24A-4458-8EB7-97C3F0357F79}" type="slidenum">
              <a:rPr lang="ru-RU" altLang="ru-RU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8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20978" r="54950"/>
          <a:stretch/>
        </p:blipFill>
        <p:spPr bwMode="auto">
          <a:xfrm>
            <a:off x="105370" y="1212739"/>
            <a:ext cx="1120115" cy="37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31763" y="3417556"/>
            <a:ext cx="6872715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повышению квалификации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развитие и ведение сельхозпроизводства,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инновационных технологий в сфере растениеводства»</a:t>
            </a: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Зимовники, 06 февраля 2024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9938" y="2196563"/>
            <a:ext cx="6965732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Докладчик: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Назаренко Ольга Георгиевна 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директор ФГБУ ГЦАС  «Ростовский»,  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д.б.н., профессор</a:t>
            </a: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317660" y="971818"/>
            <a:ext cx="782634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минерального питания озимой пшеницы с учетом погодных условий»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08424"/>
              </p:ext>
            </p:extLst>
          </p:nvPr>
        </p:nvGraphicFramePr>
        <p:xfrm>
          <a:off x="32918" y="1240622"/>
          <a:ext cx="9078164" cy="384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714"/>
                <a:gridCol w="1405650"/>
                <a:gridCol w="1357322"/>
                <a:gridCol w="142876"/>
                <a:gridCol w="1428760"/>
                <a:gridCol w="142876"/>
                <a:gridCol w="1071570"/>
                <a:gridCol w="1197592"/>
                <a:gridCol w="736804"/>
              </a:tblGrid>
              <a:tr h="78549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931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8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6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1997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35247"/>
              </p:ext>
            </p:extLst>
          </p:nvPr>
        </p:nvGraphicFramePr>
        <p:xfrm>
          <a:off x="27073" y="1255228"/>
          <a:ext cx="9089853" cy="375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67"/>
                <a:gridCol w="1097280"/>
                <a:gridCol w="1369114"/>
                <a:gridCol w="905913"/>
                <a:gridCol w="607162"/>
                <a:gridCol w="1127713"/>
                <a:gridCol w="1016812"/>
                <a:gridCol w="950976"/>
                <a:gridCol w="689816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76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104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5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75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41704"/>
              </p:ext>
            </p:extLst>
          </p:nvPr>
        </p:nvGraphicFramePr>
        <p:xfrm>
          <a:off x="21944" y="1240618"/>
          <a:ext cx="9100110" cy="382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73"/>
                <a:gridCol w="1089965"/>
                <a:gridCol w="1404518"/>
                <a:gridCol w="1316736"/>
                <a:gridCol w="1455725"/>
                <a:gridCol w="1111907"/>
                <a:gridCol w="1148486"/>
              </a:tblGrid>
              <a:tr h="8014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потребности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717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кг/га в действующем веществе, потребность годовая норма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100/51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9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"/>
            <a:ext cx="8715375" cy="5357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важен фосфор с осени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857251"/>
            <a:ext cx="4143375" cy="14466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Озимая пшеница  очень чувствительна к недостатку фосфора в период от всходов до конца осенней вегетации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1" y="2250281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развитие корневой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1" y="1017985"/>
            <a:ext cx="4214813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Почвенный фосфор не доступен для корневой системы молодых растений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4" y="2678906"/>
            <a:ext cx="4214812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эффективное использование азота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1" y="3536156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стимулирует осеннее кущение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4" y="3911205"/>
            <a:ext cx="4214812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накопление сахаров</a:t>
            </a:r>
          </a:p>
        </p:txBody>
      </p:sp>
    </p:spTree>
    <p:extLst>
      <p:ext uri="{BB962C8B-B14F-4D97-AF65-F5344CB8AC3E}">
        <p14:creationId xmlns:p14="http://schemas.microsoft.com/office/powerpoint/2010/main" val="829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6" t="15583" r="39233" b="73811"/>
          <a:stretch/>
        </p:blipFill>
        <p:spPr bwMode="auto">
          <a:xfrm>
            <a:off x="106680" y="137732"/>
            <a:ext cx="1844040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3962" r="19895" b="58107"/>
          <a:stretch/>
        </p:blipFill>
        <p:spPr bwMode="auto">
          <a:xfrm>
            <a:off x="76200" y="990601"/>
            <a:ext cx="475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7190" y="-18410"/>
            <a:ext cx="70010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рассчитать потребность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фосфорсодержащих удобрениях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 до посева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69502" r="19490" b="20928"/>
          <a:stretch/>
        </p:blipFill>
        <p:spPr bwMode="auto">
          <a:xfrm>
            <a:off x="106680" y="2519498"/>
            <a:ext cx="475488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1053" r="19490" b="39809"/>
          <a:stretch/>
        </p:blipFill>
        <p:spPr bwMode="auto">
          <a:xfrm>
            <a:off x="106680" y="1691641"/>
            <a:ext cx="4754880" cy="8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1080" y="697169"/>
            <a:ext cx="42672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 потребности под предшественник (подсолнечник) на заданную урожайность прибавляется ½ потребности под озимую </a:t>
            </a:r>
          </a:p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пшеницу на запланированную урожайность.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50720" y="1953442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50720" y="2814229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383280" y="2814229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383280" y="1953441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63040" y="2330044"/>
            <a:ext cx="2812091" cy="3263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71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+80 = 1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 кг/га  д.в.</a:t>
            </a:r>
          </a:p>
          <a:p>
            <a:pPr algn="l" rtl="0">
              <a:defRPr sz="1000"/>
            </a:pPr>
            <a:endParaRPr lang="ru-RU" sz="15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4941" y="2641105"/>
            <a:ext cx="368748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Эта величина делится на три 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63040" y="3070587"/>
            <a:ext cx="2856120" cy="29473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1/3=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 кг/га в д.в.</a:t>
            </a:r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defRPr sz="1000"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920" y="3378131"/>
            <a:ext cx="36295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Берется 2/3 от этой величины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028700" y="3727655"/>
            <a:ext cx="3131820" cy="33692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,3*2=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,6 кг/га  в д.в.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72831"/>
            <a:ext cx="90220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доза основного внесения под зябь при подготовке почвы под предшественник (подсолнечник)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озимой пшеницы ≈ 100 кг/га в д.в. или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180 кг/га аммофоса в физическом весе</a:t>
            </a:r>
          </a:p>
        </p:txBody>
      </p:sp>
    </p:spTree>
    <p:extLst>
      <p:ext uri="{BB962C8B-B14F-4D97-AF65-F5344CB8AC3E}">
        <p14:creationId xmlns:p14="http://schemas.microsoft.com/office/powerpoint/2010/main" val="3468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785" y="0"/>
            <a:ext cx="896421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07.06.2021 № 426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42293" y="346473"/>
            <a:ext cx="865941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«О Порядке предоставления субсидии сельскохозяйственным товаропроизводителям на возмещение части затрат на приобретение и внесение фосфорсодержащих удобрений под пар и (или)зябь»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6762"/>
              </p:ext>
            </p:extLst>
          </p:nvPr>
        </p:nvGraphicFramePr>
        <p:xfrm>
          <a:off x="809029" y="1311392"/>
          <a:ext cx="7705725" cy="14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64"/>
                <a:gridCol w="5073561"/>
              </a:tblGrid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средств,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-54844" y="2738817"/>
            <a:ext cx="680204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по способу внесения фосфорсодержащих удобрений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642937" y="3069879"/>
            <a:ext cx="270324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 пар 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зябь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11767"/>
            <a:ext cx="9144000" cy="17312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агрохимического обследования выдаются Рекомендации, они действительны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года-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2020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2025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2026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1" y="0"/>
            <a:ext cx="8343900" cy="5189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Зимовниковский район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019"/>
              </p:ext>
            </p:extLst>
          </p:nvPr>
        </p:nvGraphicFramePr>
        <p:xfrm>
          <a:off x="65903" y="387178"/>
          <a:ext cx="9020432" cy="46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6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1" y="0"/>
            <a:ext cx="8343900" cy="46955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Ремонтненский район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33817"/>
              </p:ext>
            </p:extLst>
          </p:nvPr>
        </p:nvGraphicFramePr>
        <p:xfrm>
          <a:off x="65903" y="453081"/>
          <a:ext cx="9012194" cy="462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5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529808"/>
            <a:ext cx="4525266" cy="461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65986"/>
            <a:ext cx="898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осадков осеннего периода на посевах озимой пшениц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66" y="529808"/>
            <a:ext cx="4528329" cy="458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/>
          <a:stretch/>
        </p:blipFill>
        <p:spPr>
          <a:xfrm>
            <a:off x="3526153" y="529808"/>
            <a:ext cx="1731077" cy="243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2024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2181" y="529808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8443" y="825716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Куйбышевский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районо -30,5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890" y="1461308"/>
            <a:ext cx="1569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М-Курганский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район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35,9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6801" y="2362442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Неклиновский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  35,4 ц/га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31881"/>
              </p:ext>
            </p:extLst>
          </p:nvPr>
        </p:nvGraphicFramePr>
        <p:xfrm>
          <a:off x="91598" y="419771"/>
          <a:ext cx="8947052" cy="203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6602" y="19661"/>
            <a:ext cx="749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Сумма осадков за осенний период  - 3 декада августа - декабрь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756566"/>
              </p:ext>
            </p:extLst>
          </p:nvPr>
        </p:nvGraphicFramePr>
        <p:xfrm>
          <a:off x="57665" y="2512540"/>
          <a:ext cx="9003957" cy="254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7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04"/>
            <a:ext cx="6800200" cy="4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759" y="4480560"/>
            <a:ext cx="1270001" cy="60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87050" r="59765" b="1834"/>
          <a:stretch/>
        </p:blipFill>
        <p:spPr bwMode="auto">
          <a:xfrm>
            <a:off x="264362" y="4082927"/>
            <a:ext cx="2356917" cy="1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0200" y="753485"/>
            <a:ext cx="244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страже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 почв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3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3692"/>
          <a:stretch/>
        </p:blipFill>
        <p:spPr>
          <a:xfrm>
            <a:off x="0" y="651692"/>
            <a:ext cx="4542136" cy="449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2872"/>
          <a:stretch/>
        </p:blipFill>
        <p:spPr>
          <a:xfrm>
            <a:off x="4572001" y="610667"/>
            <a:ext cx="4572000" cy="457385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3692"/>
          <a:stretch/>
        </p:blipFill>
        <p:spPr>
          <a:xfrm>
            <a:off x="0" y="646331"/>
            <a:ext cx="4540788" cy="449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2325"/>
          <a:stretch/>
        </p:blipFill>
        <p:spPr>
          <a:xfrm>
            <a:off x="4670474" y="626953"/>
            <a:ext cx="4504739" cy="454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6" y="57150"/>
            <a:ext cx="8882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нитратного азота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слое 0-100 см под посевами озимой пшеницы по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3146"/>
          <a:stretch/>
        </p:blipFill>
        <p:spPr>
          <a:xfrm>
            <a:off x="4570277" y="557287"/>
            <a:ext cx="4575245" cy="4586213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419"/>
          <a:stretch/>
        </p:blipFill>
        <p:spPr>
          <a:xfrm>
            <a:off x="-1" y="598130"/>
            <a:ext cx="4570277" cy="4564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57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2872"/>
          <a:stretch/>
        </p:blipFill>
        <p:spPr>
          <a:xfrm>
            <a:off x="4663661" y="631952"/>
            <a:ext cx="4480340" cy="450840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46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23692"/>
          <a:stretch/>
        </p:blipFill>
        <p:spPr>
          <a:xfrm>
            <a:off x="38184" y="631953"/>
            <a:ext cx="4625476" cy="4511548"/>
          </a:xfrm>
          <a:prstGeom prst="rect">
            <a:avLst/>
          </a:prstGeom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46242"/>
              </p:ext>
            </p:extLst>
          </p:nvPr>
        </p:nvGraphicFramePr>
        <p:xfrm>
          <a:off x="111683" y="0"/>
          <a:ext cx="8939229" cy="1939440"/>
        </p:xfrm>
        <a:graphic>
          <a:graphicData uri="http://schemas.openxmlformats.org/drawingml/2006/table">
            <a:tbl>
              <a:tblPr/>
              <a:tblGrid>
                <a:gridCol w="1133241"/>
                <a:gridCol w="1243802"/>
                <a:gridCol w="435888"/>
                <a:gridCol w="562247"/>
                <a:gridCol w="547643"/>
                <a:gridCol w="503831"/>
                <a:gridCol w="518435"/>
                <a:gridCol w="525736"/>
                <a:gridCol w="569549"/>
                <a:gridCol w="525736"/>
                <a:gridCol w="604452"/>
                <a:gridCol w="572655"/>
                <a:gridCol w="596516"/>
                <a:gridCol w="599498"/>
              </a:tblGrid>
              <a:tr h="837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района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Предшественник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слое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почвы,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20-30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30-40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40-50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50-60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60-70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70-80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80-90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90-100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0-100</a:t>
                      </a:r>
                    </a:p>
                  </a:txBody>
                  <a:tcPr marL="6444" marR="6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91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Орловский</a:t>
                      </a:r>
                    </a:p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 до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45 ц/га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289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Озимая пшеница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43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Зимовниковский</a:t>
                      </a:r>
                    </a:p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 до 35 ц/га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387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1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Дубовский</a:t>
                      </a:r>
                    </a:p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 до 55 ц/га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9100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Озимая пшеница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Ремонтненский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1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Заветинский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9782"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36160"/>
              </p:ext>
            </p:extLst>
          </p:nvPr>
        </p:nvGraphicFramePr>
        <p:xfrm>
          <a:off x="5629101" y="3855111"/>
          <a:ext cx="3463693" cy="1160602"/>
        </p:xfrm>
        <a:graphic>
          <a:graphicData uri="http://schemas.openxmlformats.org/drawingml/2006/table">
            <a:tbl>
              <a:tblPr/>
              <a:tblGrid>
                <a:gridCol w="1119225"/>
                <a:gridCol w="1119226"/>
                <a:gridCol w="1225242"/>
              </a:tblGrid>
              <a:tr h="6291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обеспеченности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0-40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0-100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&gt;90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 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7321"/>
              </p:ext>
            </p:extLst>
          </p:nvPr>
        </p:nvGraphicFramePr>
        <p:xfrm>
          <a:off x="73152" y="3813468"/>
          <a:ext cx="5521145" cy="1316944"/>
        </p:xfrm>
        <a:graphic>
          <a:graphicData uri="http://schemas.openxmlformats.org/drawingml/2006/table">
            <a:tbl>
              <a:tblPr/>
              <a:tblGrid>
                <a:gridCol w="1044243"/>
                <a:gridCol w="1777594"/>
                <a:gridCol w="936346"/>
                <a:gridCol w="1762962"/>
              </a:tblGrid>
              <a:tr h="35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метровом слое почвы,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продуктивной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влаги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слое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более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140-160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120-140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Недостаточная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Плохая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10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1098"/>
              </p:ext>
            </p:extLst>
          </p:nvPr>
        </p:nvGraphicFramePr>
        <p:xfrm>
          <a:off x="83760" y="1964797"/>
          <a:ext cx="8976478" cy="1847995"/>
        </p:xfrm>
        <a:graphic>
          <a:graphicData uri="http://schemas.openxmlformats.org/drawingml/2006/table">
            <a:tbl>
              <a:tblPr/>
              <a:tblGrid>
                <a:gridCol w="1137767"/>
                <a:gridCol w="1252104"/>
                <a:gridCol w="438299"/>
                <a:gridCol w="536904"/>
                <a:gridCol w="551417"/>
                <a:gridCol w="515138"/>
                <a:gridCol w="493371"/>
                <a:gridCol w="529650"/>
                <a:gridCol w="565928"/>
                <a:gridCol w="574716"/>
                <a:gridCol w="585133"/>
                <a:gridCol w="585133"/>
                <a:gridCol w="571201"/>
                <a:gridCol w="639717"/>
              </a:tblGrid>
              <a:tr h="115288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нитратного азота в слое почвы, кг/га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8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05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Озимая пшеница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84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Зимовниковский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47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63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Дубовский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8474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Озимая пшеница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Ремонтненский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84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Заветинский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295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1450976" y="460375"/>
            <a:ext cx="2011363" cy="5476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Ранневесенняя азотная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2466976" y="1177925"/>
            <a:ext cx="2232025" cy="54133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По подсыхающей азотная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95251" y="1169989"/>
            <a:ext cx="2233613" cy="5397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По </a:t>
            </a:r>
            <a:r>
              <a:rPr lang="ru-RU" altLang="ru-RU" sz="1600" b="1" dirty="0" err="1">
                <a:solidFill>
                  <a:srgbClr val="090807"/>
                </a:solidFill>
                <a:latin typeface="Calibri" pitchFamily="34" charset="0"/>
              </a:rPr>
              <a:t>мерзло-талой</a:t>
            </a:r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 азотная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69951" y="960438"/>
            <a:ext cx="5810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41701" y="938214"/>
            <a:ext cx="62230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117476" y="1863726"/>
            <a:ext cx="5368925" cy="8540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в период кущения, конца кущения-начала выхода в трубку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4" name="AutoShape 6"/>
          <p:cNvSpPr>
            <a:spLocks noChangeArrowheads="1"/>
          </p:cNvSpPr>
          <p:nvPr/>
        </p:nvSpPr>
        <p:spPr bwMode="auto">
          <a:xfrm>
            <a:off x="34926" y="2943226"/>
            <a:ext cx="2232025" cy="322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прикорневая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5" name="AutoShape 6"/>
          <p:cNvSpPr>
            <a:spLocks noChangeArrowheads="1"/>
          </p:cNvSpPr>
          <p:nvPr/>
        </p:nvSpPr>
        <p:spPr bwMode="auto">
          <a:xfrm>
            <a:off x="3081339" y="2946401"/>
            <a:ext cx="2232025" cy="2698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внекорневая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3563" y="2717801"/>
            <a:ext cx="495300" cy="2254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73539" y="2717801"/>
            <a:ext cx="460375" cy="250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AutoShape 6"/>
          <p:cNvSpPr>
            <a:spLocks noChangeArrowheads="1"/>
          </p:cNvSpPr>
          <p:nvPr/>
        </p:nvSpPr>
        <p:spPr bwMode="auto">
          <a:xfrm>
            <a:off x="5072063" y="3463926"/>
            <a:ext cx="2417762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В период от колошения до конца молочной спелости  азотная, внекорневая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4829" name="AutoShape 6"/>
          <p:cNvSpPr>
            <a:spLocks noChangeArrowheads="1"/>
          </p:cNvSpPr>
          <p:nvPr/>
        </p:nvSpPr>
        <p:spPr bwMode="auto">
          <a:xfrm>
            <a:off x="58738" y="3432176"/>
            <a:ext cx="3321050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/>
            <a:r>
              <a:rPr lang="ru-RU" altLang="ru-RU" sz="1600" b="1" dirty="0">
                <a:solidFill>
                  <a:srgbClr val="090807"/>
                </a:solidFill>
                <a:latin typeface="Calibri" pitchFamily="34" charset="0"/>
              </a:rPr>
              <a:t>Азотная или азотно-фосфорная (ЖКУ+ карбамид) в период от начала выхода в трубку до флагового листа, внекорневая</a:t>
            </a:r>
            <a:endParaRPr lang="en-US" altLang="ru-RU" sz="1600" b="1" dirty="0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4013201" y="-3543300"/>
            <a:ext cx="107950" cy="7899400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003801" y="458789"/>
            <a:ext cx="134938" cy="1260475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619751" y="1863726"/>
            <a:ext cx="55563" cy="13287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516314" y="3435351"/>
            <a:ext cx="34925" cy="106838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7634289" y="3435351"/>
            <a:ext cx="34925" cy="11001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авая фигурная скобка 49"/>
          <p:cNvSpPr/>
          <p:nvPr/>
        </p:nvSpPr>
        <p:spPr>
          <a:xfrm rot="16200000" flipH="1">
            <a:off x="3990182" y="808832"/>
            <a:ext cx="34925" cy="7897812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42" name="TextBox 1"/>
          <p:cNvSpPr txBox="1">
            <a:spLocks noChangeArrowheads="1"/>
          </p:cNvSpPr>
          <p:nvPr/>
        </p:nvSpPr>
        <p:spPr bwMode="auto">
          <a:xfrm>
            <a:off x="5646739" y="639763"/>
            <a:ext cx="2715548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почвы</a:t>
            </a:r>
          </a:p>
        </p:txBody>
      </p:sp>
      <p:sp>
        <p:nvSpPr>
          <p:cNvPr id="34843" name="TextBox 27"/>
          <p:cNvSpPr txBox="1">
            <a:spLocks noChangeArrowheads="1"/>
          </p:cNvSpPr>
          <p:nvPr/>
        </p:nvSpPr>
        <p:spPr bwMode="auto">
          <a:xfrm>
            <a:off x="5937251" y="1944689"/>
            <a:ext cx="3023581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растения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-1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Стратегия подкормок в весенне-летний период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8111" y="318208"/>
            <a:ext cx="5795889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Норма высева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млн. штук /га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Всхожесть 90% - 3,6 млн. штук /га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растений на 1 м</a:t>
            </a:r>
            <a:r>
              <a:rPr lang="ru-RU" altLang="ru-RU" sz="1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же есть 3 побега,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коэффициент кущения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формировано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побеги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нужны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11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5469" y="0"/>
            <a:ext cx="414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Орловский район ИП Бондаренко</a:t>
            </a:r>
          </a:p>
        </p:txBody>
      </p:sp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3651792" y="1628104"/>
            <a:ext cx="4919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слое 0-40 см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кг/га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нитратного азота </a:t>
            </a:r>
          </a:p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азоте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43 кг/га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83606" y="2320258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2"/>
          <p:cNvSpPr>
            <a:spLocks noChangeArrowheads="1"/>
          </p:cNvSpPr>
          <p:nvPr/>
        </p:nvSpPr>
        <p:spPr bwMode="auto">
          <a:xfrm>
            <a:off x="3444042" y="4297768"/>
            <a:ext cx="5604025" cy="5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 фазу ВВСН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25-29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Середина - Конец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кущения: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Проводим листовую диагностику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8963" y="2756160"/>
            <a:ext cx="5692033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Кормим при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появлении новых весенних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листьев</a:t>
            </a:r>
          </a:p>
          <a:p>
            <a:pPr>
              <a:lnSpc>
                <a:spcPct val="95000"/>
              </a:lnSpc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= 43,кг/га или </a:t>
            </a:r>
          </a:p>
          <a:p>
            <a:pPr>
              <a:lnSpc>
                <a:spcPct val="95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 кг /га в физическом весе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работает на формирование продуктивных побегов, необходимо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546 продуктивных побегов</a:t>
            </a:r>
          </a:p>
        </p:txBody>
      </p:sp>
    </p:spTree>
    <p:extLst>
      <p:ext uri="{BB962C8B-B14F-4D97-AF65-F5344CB8AC3E}">
        <p14:creationId xmlns:p14="http://schemas.microsoft.com/office/powerpoint/2010/main" val="4321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11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26620" y="4067127"/>
            <a:ext cx="2280183" cy="78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</a:p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заложить </a:t>
            </a:r>
          </a:p>
          <a:p>
            <a:pPr>
              <a:lnSpc>
                <a:spcPct val="7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колосками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725643" y="489307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2"/>
          <p:cNvSpPr>
            <a:spLocks noChangeArrowheads="1"/>
          </p:cNvSpPr>
          <p:nvPr/>
        </p:nvSpPr>
        <p:spPr bwMode="auto">
          <a:xfrm>
            <a:off x="3348111" y="0"/>
            <a:ext cx="5795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листовой диагностики содержание 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26312"/>
              </p:ext>
            </p:extLst>
          </p:nvPr>
        </p:nvGraphicFramePr>
        <p:xfrm>
          <a:off x="3425484" y="369332"/>
          <a:ext cx="3158196" cy="2150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62"/>
                <a:gridCol w="270498"/>
                <a:gridCol w="1463736"/>
              </a:tblGrid>
              <a:tr h="1495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13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4.5-5.5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0.40-0.55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 в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50965" y="971312"/>
            <a:ext cx="2255838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-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ВВСН – 31- 32</a:t>
            </a:r>
            <a:r>
              <a:rPr lang="en-US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1-го узла: Первый узел виден на поверхности земли, расстояние от узла кущения 1 см. Стадия 2-го узла: Второй узел виден, расстояние от 1-го узла по крайней мере 2 см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8109" y="2571750"/>
            <a:ext cx="3502856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75"/>
              </a:lnSpc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КАС-32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дозами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(76 л/га)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разбавлении 1:2, мелкокапельном внесении, при температуре не выше 19 °С, влажности воздуха не ниже 54 %. Через 5-7 дней провести подкормку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75"/>
              </a:lnSpc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:37)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дозами Р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(36-38 л/га), </a:t>
            </a: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2150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22"/>
          <p:cNvSpPr>
            <a:spLocks noChangeArrowheads="1"/>
          </p:cNvSpPr>
          <p:nvPr/>
        </p:nvSpPr>
        <p:spPr bwMode="auto">
          <a:xfrm>
            <a:off x="3221503" y="133731"/>
            <a:ext cx="5922497" cy="1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фазу ВВСН – 32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3-го узла: Третий узел виден, расстояние от 2-го узла по крайней мере 2 см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Проводим подсчет количества продуктивных побегов </a:t>
            </a:r>
          </a:p>
          <a:p>
            <a:pPr>
              <a:lnSpc>
                <a:spcPct val="7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Если оно соответствует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546 продуктивных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побегов , 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221502" y="1541175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6475" y="1634907"/>
            <a:ext cx="2278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сработала хорошо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1502" y="2004935"/>
            <a:ext cx="60901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нет,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эту же фазу проводим листовую </a:t>
            </a:r>
          </a:p>
          <a:p>
            <a:pPr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диагностику (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третий и четвертый лист, считая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снизу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84696"/>
              </p:ext>
            </p:extLst>
          </p:nvPr>
        </p:nvGraphicFramePr>
        <p:xfrm>
          <a:off x="3221503" y="2571750"/>
          <a:ext cx="3158196" cy="191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62"/>
                <a:gridCol w="270498"/>
                <a:gridCol w="1463736"/>
              </a:tblGrid>
              <a:tr h="2168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755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3.5-4.5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0.40-0.50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 в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38726" y="2558933"/>
            <a:ext cx="2705274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2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ВВСН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</a:p>
          <a:p>
            <a:pPr>
              <a:lnSpc>
                <a:spcPct val="82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лигулы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(листового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лигула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флагового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листа видна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флаговый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8540" y="4546649"/>
            <a:ext cx="588566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Карбамид </a:t>
            </a:r>
            <a:r>
              <a:rPr lang="ru-RU" sz="2000" b="1" dirty="0" smtClean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 кг /га в физ. весе  - 15% раствор, в теплой воде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2150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22"/>
          <p:cNvSpPr>
            <a:spLocks noChangeArrowheads="1"/>
          </p:cNvSpPr>
          <p:nvPr/>
        </p:nvSpPr>
        <p:spPr bwMode="auto">
          <a:xfrm>
            <a:off x="3221503" y="21190"/>
            <a:ext cx="5826563" cy="85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фазу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ВВСН – 58-59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58: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Появление 80 % соцветия 59: Конец колошения: Полное появление соцветия. Колос или метелка полностью видны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526970" y="1736201"/>
            <a:ext cx="2255837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8145" y="875268"/>
            <a:ext cx="58199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Проводим подсчет количества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колосков в колосе и листовую диагностику. (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два здоровых листа под </a:t>
            </a:r>
          </a:p>
          <a:p>
            <a:pPr>
              <a:lnSpc>
                <a:spcPct val="75000"/>
              </a:lnSpc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лаговым, флаговый не берем)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17787"/>
              </p:ext>
            </p:extLst>
          </p:nvPr>
        </p:nvGraphicFramePr>
        <p:xfrm>
          <a:off x="3228145" y="1768965"/>
          <a:ext cx="3158196" cy="18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62"/>
                <a:gridCol w="270498"/>
                <a:gridCol w="1463736"/>
              </a:tblGrid>
              <a:tr h="2168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P)%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755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оптимальные значения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3.0-4.0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0.30-0.44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внести, кг/га в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45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26970" y="2183922"/>
            <a:ext cx="26170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ВВСН – 71- 77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Образование зерен.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молочная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спелость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2890" y="3823215"/>
            <a:ext cx="575517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Карбамид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кг/га в физ.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раствор, в теплой воде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75"/>
              </a:lnSpc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75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внесения -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739265"/>
            <a:ext cx="8715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(), </a:t>
            </a:r>
            <a:r>
              <a:rPr lang="ru-RU" altLang="ru-RU" sz="2800" b="1" dirty="0">
                <a:solidFill>
                  <a:srgbClr val="FF0000"/>
                </a:solidFill>
              </a:rPr>
              <a:t>свойств удобрений, сочетания органических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99213"/>
              </p:ext>
            </p:extLst>
          </p:nvPr>
        </p:nvGraphicFramePr>
        <p:xfrm>
          <a:off x="165781" y="736600"/>
          <a:ext cx="880872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68"/>
                <a:gridCol w="5812352"/>
              </a:tblGrid>
              <a:tr h="81684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удобрения отдельных культур при их чередовании в севообороте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применения органических и минеральных удобрений</a:t>
                      </a:r>
                      <a:r>
                        <a:rPr lang="ru-RU" alt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котором предусматриваются</a:t>
                      </a:r>
                      <a:r>
                        <a:rPr lang="en-US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14">
                <a:tc row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их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следующих условий: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планируемого урожая,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особенностей питания культуры,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культур в севообороте и особенностей их агротехники,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Почвенно-­климатических условий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агрохимической характеристики почв,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естественного плодородия и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погоды конкретного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минеральных удобрений,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 условий в хозяйстве.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395302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5469" y="0"/>
            <a:ext cx="414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Орловский район ИП Бондаренко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3022" y="318208"/>
            <a:ext cx="5190978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Норма высева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млн. штук /га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Всхожесть 90% - 3,6 млн. штук /га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растений на 1 м</a:t>
            </a:r>
            <a:r>
              <a:rPr lang="ru-RU" altLang="ru-RU" sz="1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ополнительные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побеги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нужны 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3953021" y="1199987"/>
            <a:ext cx="4919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слое 0-40 см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кг/га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нитратного азота </a:t>
            </a:r>
          </a:p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отребность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азоте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 кг/га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539887" y="1866176"/>
            <a:ext cx="2255838" cy="449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972075" y="2315439"/>
            <a:ext cx="2316910" cy="79352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 smtClean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894362" y="2332927"/>
            <a:ext cx="2058304" cy="77603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6306490" y="2332927"/>
            <a:ext cx="516004" cy="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5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4" name="Прямоугольник 22"/>
          <p:cNvSpPr>
            <a:spLocks noChangeArrowheads="1"/>
          </p:cNvSpPr>
          <p:nvPr/>
        </p:nvSpPr>
        <p:spPr bwMode="auto">
          <a:xfrm>
            <a:off x="4215469" y="3108960"/>
            <a:ext cx="1795679" cy="5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30-35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Прямоугольник 22"/>
          <p:cNvSpPr>
            <a:spLocks noChangeArrowheads="1"/>
          </p:cNvSpPr>
          <p:nvPr/>
        </p:nvSpPr>
        <p:spPr bwMode="auto">
          <a:xfrm>
            <a:off x="6822494" y="3175392"/>
            <a:ext cx="2791017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45-40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олько при пополнении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влаги до 100 мм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72075" y="3629296"/>
            <a:ext cx="5271157" cy="80021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75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внесения -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разбросной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2"/>
          <p:cNvSpPr>
            <a:spLocks noChangeArrowheads="1"/>
          </p:cNvSpPr>
          <p:nvPr/>
        </p:nvSpPr>
        <p:spPr bwMode="auto">
          <a:xfrm>
            <a:off x="3988520" y="4481916"/>
            <a:ext cx="5155480" cy="5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 фазу ВВСН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25-29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Середина - Конец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кущения: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Проводим листовую диагностику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542" y="325438"/>
            <a:ext cx="8778239" cy="48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7352" y="0"/>
            <a:ext cx="5326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Зимовниковский район ООО «Мелиоратор»</a:t>
            </a:r>
          </a:p>
        </p:txBody>
      </p:sp>
    </p:spTree>
    <p:extLst>
      <p:ext uri="{BB962C8B-B14F-4D97-AF65-F5344CB8AC3E}">
        <p14:creationId xmlns:p14="http://schemas.microsoft.com/office/powerpoint/2010/main" val="592102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310" y="-19269"/>
            <a:ext cx="4486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Дубовский район ИП Окулинич С.Н.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4" y="380841"/>
            <a:ext cx="8975188" cy="477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8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 bwMode="auto">
          <a:xfrm>
            <a:off x="0" y="436098"/>
            <a:ext cx="9143999" cy="47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3357" y="35988"/>
            <a:ext cx="5334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Ремонтненский район КФХ Горбатенко В.Н.</a:t>
            </a:r>
          </a:p>
        </p:txBody>
      </p:sp>
    </p:spTree>
    <p:extLst>
      <p:ext uri="{BB962C8B-B14F-4D97-AF65-F5344CB8AC3E}">
        <p14:creationId xmlns:p14="http://schemas.microsoft.com/office/powerpoint/2010/main" val="66828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2984" y="0"/>
            <a:ext cx="4570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Заветинский район КФХ Иванча В.А.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1"/>
          <a:stretch/>
        </p:blipFill>
        <p:spPr bwMode="auto">
          <a:xfrm>
            <a:off x="0" y="400110"/>
            <a:ext cx="9143999" cy="47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3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67456"/>
              </p:ext>
            </p:extLst>
          </p:nvPr>
        </p:nvGraphicFramePr>
        <p:xfrm>
          <a:off x="84405" y="126613"/>
          <a:ext cx="9059595" cy="4913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906"/>
                <a:gridCol w="1227751"/>
                <a:gridCol w="1873645"/>
                <a:gridCol w="1067148"/>
                <a:gridCol w="97375"/>
                <a:gridCol w="983114"/>
                <a:gridCol w="1222679"/>
                <a:gridCol w="984977"/>
              </a:tblGrid>
              <a:tr h="262423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7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площади 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b="5233"/>
          <a:stretch/>
        </p:blipFill>
        <p:spPr bwMode="auto">
          <a:xfrm>
            <a:off x="258958" y="168813"/>
            <a:ext cx="1654247" cy="1447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2" b="3627"/>
          <a:stretch/>
        </p:blipFill>
        <p:spPr bwMode="auto">
          <a:xfrm>
            <a:off x="2738363" y="168813"/>
            <a:ext cx="1889907" cy="1447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81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13281"/>
              </p:ext>
            </p:extLst>
          </p:nvPr>
        </p:nvGraphicFramePr>
        <p:xfrm>
          <a:off x="0" y="-2"/>
          <a:ext cx="9143999" cy="5005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123"/>
                <a:gridCol w="1125415"/>
                <a:gridCol w="1914018"/>
                <a:gridCol w="1082130"/>
                <a:gridCol w="1095657"/>
                <a:gridCol w="1122710"/>
                <a:gridCol w="1115946"/>
              </a:tblGrid>
              <a:tr h="196950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04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Зимовниковский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286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1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 (2022)</a:t>
                      </a:r>
                      <a:b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 (2023)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4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4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41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(38)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(47)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6"/>
          <a:stretch/>
        </p:blipFill>
        <p:spPr bwMode="auto">
          <a:xfrm>
            <a:off x="216242" y="0"/>
            <a:ext cx="1781370" cy="1238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5"/>
          <a:stretch/>
        </p:blipFill>
        <p:spPr bwMode="auto">
          <a:xfrm>
            <a:off x="2736165" y="0"/>
            <a:ext cx="1927274" cy="1238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545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66182"/>
              </p:ext>
            </p:extLst>
          </p:nvPr>
        </p:nvGraphicFramePr>
        <p:xfrm>
          <a:off x="-1" y="2"/>
          <a:ext cx="9144002" cy="5011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124"/>
                <a:gridCol w="1153551"/>
                <a:gridCol w="1889381"/>
                <a:gridCol w="1076163"/>
                <a:gridCol w="1096468"/>
                <a:gridCol w="1123542"/>
                <a:gridCol w="1116773"/>
              </a:tblGrid>
              <a:tr h="281632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47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Дубовский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9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(31)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(41)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4" b="5492"/>
          <a:stretch/>
        </p:blipFill>
        <p:spPr bwMode="auto">
          <a:xfrm>
            <a:off x="289974" y="1"/>
            <a:ext cx="1806112" cy="140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4" b="4424"/>
          <a:stretch/>
        </p:blipFill>
        <p:spPr bwMode="auto">
          <a:xfrm>
            <a:off x="2883877" y="1"/>
            <a:ext cx="1819323" cy="140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6199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47271"/>
              </p:ext>
            </p:extLst>
          </p:nvPr>
        </p:nvGraphicFramePr>
        <p:xfrm>
          <a:off x="0" y="-4"/>
          <a:ext cx="9144000" cy="502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123"/>
                <a:gridCol w="1466964"/>
                <a:gridCol w="1572471"/>
                <a:gridCol w="1082131"/>
                <a:gridCol w="1095656"/>
                <a:gridCol w="1122709"/>
                <a:gridCol w="1115946"/>
              </a:tblGrid>
              <a:tr h="265722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2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Ремонтненский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Амм. селитра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(18)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(14)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1"/>
          <a:stretch/>
        </p:blipFill>
        <p:spPr bwMode="auto">
          <a:xfrm>
            <a:off x="1201420" y="0"/>
            <a:ext cx="1620520" cy="139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897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3718"/>
              </p:ext>
            </p:extLst>
          </p:nvPr>
        </p:nvGraphicFramePr>
        <p:xfrm>
          <a:off x="0" y="-4"/>
          <a:ext cx="9144000" cy="505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123"/>
                <a:gridCol w="1491175"/>
                <a:gridCol w="1548260"/>
                <a:gridCol w="1082131"/>
                <a:gridCol w="1095656"/>
                <a:gridCol w="1122709"/>
                <a:gridCol w="1115946"/>
              </a:tblGrid>
              <a:tr h="265722">
                <a:tc rowSpan="2" gridSpan="3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2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удобренной в площади посевной, 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</a:t>
                      </a:r>
                      <a:b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кг/га удобренной площади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Заветинский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Поверхностная</a:t>
                      </a:r>
                      <a:b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ранневесенняя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мерзло-талой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подсыхающей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Прикорневая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урожай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Некорневая на 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Карбамид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подкормок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(6)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(5)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5"/>
          <a:stretch/>
        </p:blipFill>
        <p:spPr bwMode="auto">
          <a:xfrm>
            <a:off x="259276" y="0"/>
            <a:ext cx="1850878" cy="1477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1"/>
          <a:stretch/>
        </p:blipFill>
        <p:spPr bwMode="auto">
          <a:xfrm>
            <a:off x="2869809" y="0"/>
            <a:ext cx="1882042" cy="1477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2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34217"/>
            <a:ext cx="914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планируемую урожайность под озимую пшеницу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7" y="1139835"/>
            <a:ext cx="615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плодородия почв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выше содержание гумуса, тем выше урожайность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81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подвижного фосфора  в пахотном горизонте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0629"/>
              </p:ext>
            </p:extLst>
          </p:nvPr>
        </p:nvGraphicFramePr>
        <p:xfrm>
          <a:off x="98474" y="2721925"/>
          <a:ext cx="4346918" cy="216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46"/>
                <a:gridCol w="21087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35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35 - 40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38975"/>
              </p:ext>
            </p:extLst>
          </p:nvPr>
        </p:nvGraphicFramePr>
        <p:xfrm>
          <a:off x="4798711" y="2975144"/>
          <a:ext cx="4220308" cy="1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29"/>
                <a:gridCol w="20695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запасов влаги    в 100 см, мм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130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798595"/>
            <a:ext cx="444701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запасов продуктивной влаги в 100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ранневесенний период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39713" y="2606651"/>
            <a:ext cx="2840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Нельзя проводить подкормку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4959350" y="2619237"/>
            <a:ext cx="40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Можно проводить подкормку</a:t>
            </a:r>
          </a:p>
        </p:txBody>
      </p:sp>
      <p:pic>
        <p:nvPicPr>
          <p:cNvPr id="39941" name="Picture 7" descr="http://kherson.life/wp-content/uploads/2015/12/ozimyie-v-sneg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4650468" cy="26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2" y="3027618"/>
            <a:ext cx="3659641" cy="20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4" y="2905125"/>
            <a:ext cx="3877340" cy="21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latifundist.com/media/minigallery/o-o-w/00/02/2515/latifundist-com-agropoligon-kws-ukraina-tetirskoe-10-843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22" y="7937"/>
            <a:ext cx="4078536" cy="25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81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806" y="35988"/>
            <a:ext cx="7169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нельзя проводить подкормку сульфатом аммония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609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Сульфат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аммония, сернокислый аммоний (NH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побочный продукт коксохимического и химического производства.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Содержит 21 %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и 23-24% серы.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кг азота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сульфате аммония ( 21%)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 81 руб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цене 17 тыс/т.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кг азота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аммиачной селитре (34%)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60 руб. при цене 22 тыс/т.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76,3 г в 100 см3  воды (при 20°  С). Это в 2,5 раза меньше растворимости аммиачной селитры (192 г), которая используется при подкормке озимой пшеницы по мерзлоталой почве поверхностно.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Сульфат аммония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внесенный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поверхность при низких температурах,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растворяется, а под воздействием солнечного света разлагается с возгонкой аммиака.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контакте с почвой катион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NH4 +  входит в почвенно-поглощающий комплекс (ППК), приобретает меньшую подвижность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закрепляется на поверхности.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целесообразным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применение в качестве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ранневесенней подкормки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70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2"/>
            <a:ext cx="8986947" cy="5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745588" y="2208628"/>
            <a:ext cx="7807569" cy="140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84067" y="59377"/>
            <a:ext cx="18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Зимовники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466" y="459487"/>
            <a:ext cx="1273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Февраль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32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6"/>
            <a:ext cx="9136095" cy="51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067" y="59377"/>
            <a:ext cx="18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Зимовники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681" y="889200"/>
            <a:ext cx="88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12322" y="2335237"/>
            <a:ext cx="8448798" cy="14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96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0" y="94060"/>
            <a:ext cx="914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Стратегия ранневесенних подкормок на озимой пшенице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76" y="440531"/>
            <a:ext cx="87455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Отслеживать изменение температурного режима путем анализа прогнозов на разных Интернет ресурсах.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789" y="1190625"/>
            <a:ext cx="835342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разным предшественникам  и на разных элементах рельефа, провести определение запасов продуктивной влаги и нитратного азота до глубины 100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2356249"/>
            <a:ext cx="7696200" cy="64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раскустившихся посевах определить запасы сахаров в узлах кущения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264" y="3138488"/>
            <a:ext cx="7056437" cy="6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Провести инвентаризацию посевов, определив густоту стояния растений и степень их развития</a:t>
            </a:r>
            <a:endParaRPr lang="ru-RU" altLang="ru-RU"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088" y="3975497"/>
            <a:ext cx="6553200" cy="9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картограммам агрохимического обследования определить обеспеченность полей подвижным фосфором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86171" y="1191"/>
            <a:ext cx="47986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Тактика агрохимических работы на посевах</a:t>
            </a:r>
          </a:p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озимой пшеницы в весенний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1" y="627460"/>
            <a:ext cx="8856663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Ранневесенняя подкормка аммиачной селитрой</a:t>
            </a:r>
          </a:p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30 кг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мерзлоталой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на посевах 3-4-листа и начало кущения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25" y="1364456"/>
            <a:ext cx="849630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Подкормка любыми формами азотных удобрений по подсыхающей, с обязательной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заделкой на всех посевах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063" y="2057401"/>
            <a:ext cx="7893050" cy="378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Подкормки по результатам листовых диагностик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600" y="2564606"/>
            <a:ext cx="7893050" cy="59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1. КАС в фазу кущения,  работа с пестицидами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+ стимуляторы роста +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гуматы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3298031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2. КАС и (или) ЖКУ период конец кущения- выход в трубку  +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</a:rPr>
              <a:t>Cu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</a:rPr>
              <a:t>гуматы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. стимуляторы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0" y="4044553"/>
            <a:ext cx="7893050" cy="43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Карбамид в фазу флагового листа (по необходимости)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825" y="4541044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4. Карбамид  ближе к наливу до конца молочной спелости  +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Со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фото_шахты_целина 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1002373"/>
            <a:ext cx="1853294" cy="1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58853" y="542126"/>
            <a:ext cx="5151410" cy="401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Схема расположения элементарных участков 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маршрутных ходов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894756" y="2903912"/>
            <a:ext cx="131160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Ручной отбор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" y="3375170"/>
            <a:ext cx="3319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1—4 — номера участков;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пунктирные линии со стрелками —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маршрутные ходы</a:t>
            </a:r>
          </a:p>
          <a:p>
            <a:pPr algn="just" eaLnBrk="1" hangingPunct="1"/>
            <a:endParaRPr lang="ru-RU" altLang="ru-RU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В пределах элементарного участка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отбирается 20 точечных проб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"/>
            <a:ext cx="9145588" cy="39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Полевой отбор проб при агрохимическом обследовании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14" y="1071562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2"/>
          </p:cNvCxnSpPr>
          <p:nvPr/>
        </p:nvCxnSpPr>
        <p:spPr>
          <a:xfrm rot="16200000" flipH="1">
            <a:off x="1008461" y="2169716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9" idx="3"/>
          </p:cNvCxnSpPr>
          <p:nvPr/>
        </p:nvCxnSpPr>
        <p:spPr>
          <a:xfrm rot="10800000" flipH="1">
            <a:off x="785814" y="2169319"/>
            <a:ext cx="2643187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1" y="770649"/>
            <a:ext cx="7624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га</a:t>
            </a:r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857250" y="2571750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857250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901" name="TextBox 19"/>
          <p:cNvSpPr txBox="1">
            <a:spLocks noChangeArrowheads="1"/>
          </p:cNvSpPr>
          <p:nvPr/>
        </p:nvSpPr>
        <p:spPr bwMode="auto">
          <a:xfrm>
            <a:off x="2928939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3000375" y="2518173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428751" y="316111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1428751" y="30539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1428751" y="29467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51" y="28396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1428751" y="273248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1428751" y="262533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1428751" y="251817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1428751" y="241101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1428751" y="23038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1428751" y="219670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1428751" y="208954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1428751" y="198239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1428751" y="176808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1428751" y="166092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1428751" y="155376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1428751" y="144661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flipV="1">
            <a:off x="1428751" y="13394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1428751" y="12322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V="1">
            <a:off x="1428751" y="11251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V="1">
            <a:off x="2786064" y="112514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 flipV="1">
            <a:off x="2786064" y="123229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V="1">
            <a:off x="2786064" y="1339455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 flipV="1">
            <a:off x="2786064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V="1">
            <a:off x="2786064" y="1553767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 flipV="1">
            <a:off x="2786064" y="1660923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V="1">
            <a:off x="2786064" y="176808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31" name="TextBox 54"/>
          <p:cNvSpPr txBox="1">
            <a:spLocks noChangeArrowheads="1"/>
          </p:cNvSpPr>
          <p:nvPr/>
        </p:nvSpPr>
        <p:spPr bwMode="auto">
          <a:xfrm>
            <a:off x="3643314" y="1393032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2" name="TextBox 55"/>
          <p:cNvSpPr txBox="1">
            <a:spLocks noChangeArrowheads="1"/>
          </p:cNvSpPr>
          <p:nvPr/>
        </p:nvSpPr>
        <p:spPr bwMode="auto">
          <a:xfrm>
            <a:off x="3643314" y="2411016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3" name="TextBox 56"/>
          <p:cNvSpPr txBox="1">
            <a:spLocks noChangeArrowheads="1"/>
          </p:cNvSpPr>
          <p:nvPr/>
        </p:nvSpPr>
        <p:spPr bwMode="auto">
          <a:xfrm>
            <a:off x="1" y="133945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4" name="TextBox 57"/>
          <p:cNvSpPr txBox="1">
            <a:spLocks noChangeArrowheads="1"/>
          </p:cNvSpPr>
          <p:nvPr/>
        </p:nvSpPr>
        <p:spPr bwMode="auto">
          <a:xfrm>
            <a:off x="1" y="246459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59" name="Блок-схема: узел 58"/>
          <p:cNvSpPr/>
          <p:nvPr/>
        </p:nvSpPr>
        <p:spPr>
          <a:xfrm flipV="1">
            <a:off x="2786064" y="1875236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 flipV="1">
            <a:off x="2786064" y="198239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V="1">
            <a:off x="2786064" y="208954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V="1">
            <a:off x="2786064" y="225028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V="1">
            <a:off x="2786064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V="1">
            <a:off x="2786064" y="2464594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V="1">
            <a:off x="2786064" y="2571750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V="1">
            <a:off x="2786064" y="2678906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V="1">
            <a:off x="2786064" y="2786062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V="1">
            <a:off x="2786064" y="289321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V="1">
            <a:off x="2786064" y="3000375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V="1">
            <a:off x="2786064" y="310753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V="1">
            <a:off x="2786064" y="316111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" name="Рисунок 10" descr="проботбрн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/>
          <a:stretch/>
        </p:blipFill>
        <p:spPr bwMode="auto">
          <a:xfrm>
            <a:off x="7094866" y="429222"/>
            <a:ext cx="1974407" cy="23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729012" y="2914606"/>
            <a:ext cx="241657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Инструментальный отбор</a:t>
            </a:r>
          </a:p>
        </p:txBody>
      </p:sp>
      <p:pic>
        <p:nvPicPr>
          <p:cNvPr id="74" name="Picture 5" descr="то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9" y="3268266"/>
            <a:ext cx="2920399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66165" y="3375170"/>
            <a:ext cx="19601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Движение машины или перемещение специалиста фиксируется 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приемником, переносится в компьютер (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ArcGIS)</a:t>
            </a:r>
            <a:endParaRPr lang="ru-RU" altLang="ru-RU" sz="1500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26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5751" y="2893219"/>
            <a:ext cx="4357688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почвенной диагностики отбирается один смешанный образец с 50 га 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поля 100 га будет отобрано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образца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28750" y="160735"/>
            <a:ext cx="72359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" y="428625"/>
            <a:ext cx="2643188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11" idx="3"/>
          </p:cNvCxnSpPr>
          <p:nvPr/>
        </p:nvCxnSpPr>
        <p:spPr>
          <a:xfrm rot="10800000" flipH="1">
            <a:off x="714376" y="1526381"/>
            <a:ext cx="2643188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89" y="428625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5723336" y="1526779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143001" y="6429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928814" y="91083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857501" y="1178719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1071564" y="230386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928814" y="203596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2857501" y="1714500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5786439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6072189" y="150018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572251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7858126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500939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7143751" y="23574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3429001" y="803673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7" name="TextBox 30"/>
          <p:cNvSpPr txBox="1">
            <a:spLocks noChangeArrowheads="1"/>
          </p:cNvSpPr>
          <p:nvPr/>
        </p:nvSpPr>
        <p:spPr bwMode="auto">
          <a:xfrm>
            <a:off x="3429001" y="192881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8" name="TextBox 31"/>
          <p:cNvSpPr txBox="1">
            <a:spLocks noChangeArrowheads="1"/>
          </p:cNvSpPr>
          <p:nvPr/>
        </p:nvSpPr>
        <p:spPr bwMode="auto">
          <a:xfrm>
            <a:off x="5715001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9" name="TextBox 32"/>
          <p:cNvSpPr txBox="1">
            <a:spLocks noChangeArrowheads="1"/>
          </p:cNvSpPr>
          <p:nvPr/>
        </p:nvSpPr>
        <p:spPr bwMode="auto">
          <a:xfrm>
            <a:off x="7072314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60" name="Прямоугольник 33"/>
          <p:cNvSpPr>
            <a:spLocks noChangeArrowheads="1"/>
          </p:cNvSpPr>
          <p:nvPr/>
        </p:nvSpPr>
        <p:spPr bwMode="auto">
          <a:xfrm>
            <a:off x="4572000" y="3107532"/>
            <a:ext cx="45720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Смешанный образец отбирается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3-х точках по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диагонали поля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глубину 0-20 см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20-40 см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61" name="TextBox 34"/>
          <p:cNvSpPr txBox="1">
            <a:spLocks noChangeArrowheads="1"/>
          </p:cNvSpPr>
          <p:nvPr/>
        </p:nvSpPr>
        <p:spPr bwMode="auto">
          <a:xfrm>
            <a:off x="2786064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2" name="TextBox 35"/>
          <p:cNvSpPr txBox="1">
            <a:spLocks noChangeArrowheads="1"/>
          </p:cNvSpPr>
          <p:nvPr/>
        </p:nvSpPr>
        <p:spPr bwMode="auto">
          <a:xfrm>
            <a:off x="6357939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3" name="TextBox 36"/>
          <p:cNvSpPr txBox="1">
            <a:spLocks noChangeArrowheads="1"/>
          </p:cNvSpPr>
          <p:nvPr/>
        </p:nvSpPr>
        <p:spPr bwMode="auto">
          <a:xfrm>
            <a:off x="785814" y="1125142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964" name="TextBox 37"/>
          <p:cNvSpPr txBox="1">
            <a:spLocks noChangeArrowheads="1"/>
          </p:cNvSpPr>
          <p:nvPr/>
        </p:nvSpPr>
        <p:spPr bwMode="auto">
          <a:xfrm>
            <a:off x="7715250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86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508" y="424784"/>
          <a:ext cx="8572500" cy="466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000500"/>
              </a:tblGrid>
              <a:tr h="102869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Агрохимическое обследование в рамках мониторинга 1 раз в 5 лет</a:t>
                      </a:r>
                    </a:p>
                    <a:p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Почвенная диагностика в течение вегетационного сезона</a:t>
                      </a:r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Высушивается до воздушно-сухого состояния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влажный образец добавляется реагент в соотношении 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Размалывается на мельнице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Просеивается через сито 1мм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Добавляется реагент в соотношении </a:t>
                      </a: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0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потенциальный запас фосфора и калия,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рассчитанный на 5 лет</a:t>
                      </a: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актуальный запас фосфора и калия, дает основание для корректировки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дозы внесения удобрений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2" name="TextBox 2"/>
          <p:cNvSpPr txBox="1">
            <a:spLocks noChangeArrowheads="1"/>
          </p:cNvSpPr>
          <p:nvPr/>
        </p:nvSpPr>
        <p:spPr bwMode="auto">
          <a:xfrm>
            <a:off x="2227503" y="0"/>
            <a:ext cx="363546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Разная подготовка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103671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7049"/>
          <a:ext cx="4580627" cy="4767072"/>
        </p:xfrm>
        <a:graphic>
          <a:graphicData uri="http://schemas.openxmlformats.org/drawingml/2006/table">
            <a:tbl>
              <a:tblPr/>
              <a:tblGrid>
                <a:gridCol w="1134318"/>
                <a:gridCol w="1065418"/>
                <a:gridCol w="1287557"/>
                <a:gridCol w="1093334"/>
              </a:tblGrid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06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Значения содержания подвижного фосфора в образцах </a:t>
            </a:r>
          </a:p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по данных агрохимического обследования и почвенной диагностики</a:t>
            </a:r>
          </a:p>
        </p:txBody>
      </p:sp>
      <p:sp>
        <p:nvSpPr>
          <p:cNvPr id="42069" name="TextBox 2"/>
          <p:cNvSpPr txBox="1">
            <a:spLocks noChangeArrowheads="1"/>
          </p:cNvSpPr>
          <p:nvPr/>
        </p:nvSpPr>
        <p:spPr bwMode="auto">
          <a:xfrm>
            <a:off x="4748842" y="592595"/>
            <a:ext cx="4231256" cy="13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данных агрохимического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обследования и почвенной диагностики по содержанию подвижного фосфора могут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отличаться как в одну, так и в другую сторону</a:t>
            </a:r>
          </a:p>
        </p:txBody>
      </p:sp>
      <p:sp>
        <p:nvSpPr>
          <p:cNvPr id="42070" name="TextBox 4"/>
          <p:cNvSpPr txBox="1">
            <a:spLocks noChangeArrowheads="1"/>
          </p:cNvSpPr>
          <p:nvPr/>
        </p:nvSpPr>
        <p:spPr bwMode="auto">
          <a:xfrm>
            <a:off x="4788079" y="1994658"/>
            <a:ext cx="435592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подвижного фосфора в горизонте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20-40 см служит внутренним контролем,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оно должно составлять </a:t>
            </a:r>
            <a:r>
              <a:rPr lang="ru-RU" alt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60-70%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от значений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горизонте 0-20 см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58264" y="3759320"/>
          <a:ext cx="43045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33"/>
                <a:gridCol w="2661249"/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Допустимые отклонения,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15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30 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30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2166" y="3131634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Допускаемые относительные отклонения от аттестованного значения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2062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809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 озимой пшеницы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75" y="1099566"/>
            <a:ext cx="9055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почвам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Они должны быть высокоплодородными,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содержать достаточное количество питательных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веществ: азота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фосфора, калия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пшеницы благоприятна нейтральная или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слабокислая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(рН 6 – 7,5) реакция почвенного раствора.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Корневая система пшеницы обладает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невысокой усваивающей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использует питательные вещества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почвы, особенно в на ранних этапах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Современные сорта озимой пшеницы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способны к осеннему и весеннему кущению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влаге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пик потребления влаги приходится 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выхода в трубку.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свету.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 светового дня,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освещения и спектральный состав света оказывают влияние не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интенсивность фотосинтеза и накопление органического вещества,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развитие растений, а также формирование отдельных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70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20291"/>
            <a:ext cx="7143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1716" y="561975"/>
            <a:ext cx="91237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ru-RU" altLang="ru-RU" sz="2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4820" name="Рисунок 3" descr="qr_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57312"/>
            <a:ext cx="3239691" cy="2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2" y="1714500"/>
            <a:ext cx="2651047" cy="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Тел. 8 905 450 38 14</a:t>
            </a: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71501" y="2500313"/>
            <a:ext cx="30142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https://don-plodorodie.ru/</a:t>
            </a:r>
            <a:endParaRPr lang="ru-RU" altLang="ru-RU" sz="1800" b="1"/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500063" y="3214688"/>
            <a:ext cx="34695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E-mail: agrohim_61_1@mail.ru</a:t>
            </a:r>
            <a:endParaRPr lang="ru-RU" altLang="ru-RU" sz="1800" b="1"/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5857875" y="4429125"/>
            <a:ext cx="167417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/>
              <a:t>Телеграмм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8875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8389"/>
              </p:ext>
            </p:extLst>
          </p:nvPr>
        </p:nvGraphicFramePr>
        <p:xfrm>
          <a:off x="97721" y="935124"/>
          <a:ext cx="8948557" cy="382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8"/>
                <a:gridCol w="690682"/>
                <a:gridCol w="877170"/>
                <a:gridCol w="952552"/>
                <a:gridCol w="961253"/>
                <a:gridCol w="1006853"/>
                <a:gridCol w="844326"/>
                <a:gridCol w="620704"/>
                <a:gridCol w="898622"/>
                <a:gridCol w="888827"/>
              </a:tblGrid>
              <a:tr h="290178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севообо-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одно и тоже поле,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0" algn="l"/>
                        </a:tabLs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Дубовский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Зимовниковский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Пролетарский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Ремонтненский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Заветин-ский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94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0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поверхност.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поверхност.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1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Кормовые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3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 иссушает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3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относител. иссушение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63" y="0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минерального питания озимой пшеницы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" y="346249"/>
            <a:ext cx="8618220" cy="436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норма внесения удобрений под заданную урожайность на основании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агрохимического обследования или почвенной диагностики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4097" y="774672"/>
            <a:ext cx="28797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У*Н*К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543" y="1094206"/>
            <a:ext cx="414745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искомая годовая норма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кг/га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урожайность, ц/га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нормативы затрат удобрений на получение 1 ц зерна, кг/ц 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поправочный коэффициент на содержание фосфора и  калия в почве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" y="3639124"/>
            <a:ext cx="5133342" cy="14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772" y="3361054"/>
            <a:ext cx="489748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затрат удобрений на получение 1 ц зерна, кг/ц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43740" y="2413466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71950" y="268706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50*2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3952240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837314"/>
            <a:ext cx="4645932" cy="2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60560" y="1266926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0560" y="2370871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72" y="3596639"/>
            <a:ext cx="3925468" cy="15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87920" y="4112165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6955" y="2430343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57" y="2900424"/>
            <a:ext cx="311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96140" y="3092820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4800" y="4477924"/>
            <a:ext cx="447040" cy="40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440" y="3949605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07440" y="4541518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88857" y="331698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0560" y="2844799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5977" y="124262"/>
            <a:ext cx="6448394" cy="3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9019" y="296255"/>
            <a:ext cx="824342" cy="44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9019" y="2399006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9019" y="3071909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9354" y="3515965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53426" y="3539048"/>
            <a:ext cx="32721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5789" y="3833145"/>
            <a:ext cx="44882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0*2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354" y="4194230"/>
            <a:ext cx="397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00174" y="4512919"/>
            <a:ext cx="3555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0174" y="4797251"/>
            <a:ext cx="460501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" y="757834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92313"/>
              </p:ext>
            </p:extLst>
          </p:nvPr>
        </p:nvGraphicFramePr>
        <p:xfrm>
          <a:off x="35560" y="1321065"/>
          <a:ext cx="9054292" cy="372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22"/>
                <a:gridCol w="1126541"/>
                <a:gridCol w="1355312"/>
                <a:gridCol w="769139"/>
                <a:gridCol w="765052"/>
                <a:gridCol w="1172458"/>
                <a:gridCol w="1006429"/>
                <a:gridCol w="952019"/>
                <a:gridCol w="604220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105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156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7782</TotalTime>
  <Words>3769</Words>
  <Application>Microsoft Office PowerPoint</Application>
  <PresentationFormat>Экран (16:9)</PresentationFormat>
  <Paragraphs>1393</Paragraphs>
  <Slides>50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Зимовниковский район</vt:lpstr>
      <vt:lpstr>Ремонтненский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Misan Tatyana RUKR</dc:creator>
  <cp:lastModifiedBy>GIN_H</cp:lastModifiedBy>
  <cp:revision>365</cp:revision>
  <cp:lastPrinted>2024-01-26T05:41:41Z</cp:lastPrinted>
  <dcterms:created xsi:type="dcterms:W3CDTF">2022-09-21T08:00:14Z</dcterms:created>
  <dcterms:modified xsi:type="dcterms:W3CDTF">2024-02-06T02:42:53Z</dcterms:modified>
</cp:coreProperties>
</file>