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6"/>
  </p:notesMasterIdLst>
  <p:sldIdLst>
    <p:sldId id="264" r:id="rId2"/>
    <p:sldId id="862" r:id="rId3"/>
    <p:sldId id="919" r:id="rId4"/>
    <p:sldId id="929" r:id="rId5"/>
    <p:sldId id="861" r:id="rId6"/>
    <p:sldId id="920" r:id="rId7"/>
    <p:sldId id="896" r:id="rId8"/>
    <p:sldId id="914" r:id="rId9"/>
    <p:sldId id="915" r:id="rId10"/>
    <p:sldId id="916" r:id="rId11"/>
    <p:sldId id="917" r:id="rId12"/>
    <p:sldId id="876" r:id="rId13"/>
    <p:sldId id="849" r:id="rId14"/>
    <p:sldId id="911" r:id="rId15"/>
    <p:sldId id="912" r:id="rId16"/>
    <p:sldId id="913" r:id="rId17"/>
    <p:sldId id="866" r:id="rId18"/>
    <p:sldId id="902" r:id="rId19"/>
    <p:sldId id="903" r:id="rId20"/>
    <p:sldId id="904" r:id="rId21"/>
    <p:sldId id="905" r:id="rId22"/>
    <p:sldId id="906" r:id="rId23"/>
    <p:sldId id="907" r:id="rId24"/>
    <p:sldId id="908" r:id="rId25"/>
    <p:sldId id="909" r:id="rId26"/>
    <p:sldId id="910" r:id="rId27"/>
    <p:sldId id="918" r:id="rId28"/>
    <p:sldId id="921" r:id="rId29"/>
    <p:sldId id="868" r:id="rId30"/>
    <p:sldId id="863" r:id="rId31"/>
    <p:sldId id="859" r:id="rId32"/>
    <p:sldId id="856" r:id="rId33"/>
    <p:sldId id="864" r:id="rId34"/>
    <p:sldId id="870" r:id="rId35"/>
    <p:sldId id="878" r:id="rId36"/>
    <p:sldId id="880" r:id="rId37"/>
    <p:sldId id="882" r:id="rId38"/>
    <p:sldId id="883" r:id="rId39"/>
    <p:sldId id="857" r:id="rId40"/>
    <p:sldId id="877" r:id="rId41"/>
    <p:sldId id="839" r:id="rId42"/>
    <p:sldId id="884" r:id="rId43"/>
    <p:sldId id="922" r:id="rId44"/>
    <p:sldId id="923" r:id="rId45"/>
    <p:sldId id="924" r:id="rId46"/>
    <p:sldId id="925" r:id="rId47"/>
    <p:sldId id="926" r:id="rId48"/>
    <p:sldId id="927" r:id="rId49"/>
    <p:sldId id="928" r:id="rId50"/>
    <p:sldId id="885" r:id="rId51"/>
    <p:sldId id="886" r:id="rId52"/>
    <p:sldId id="887" r:id="rId53"/>
    <p:sldId id="888" r:id="rId54"/>
    <p:sldId id="476" r:id="rId55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92011" autoAdjust="0"/>
  </p:normalViewPr>
  <p:slideViewPr>
    <p:cSldViewPr snapToGrid="0">
      <p:cViewPr>
        <p:scale>
          <a:sx n="147" d="100"/>
          <a:sy n="147" d="100"/>
        </p:scale>
        <p:origin x="-59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8367204826403391E-2"/>
          <c:y val="3.3265893846602494E-2"/>
          <c:w val="0.92196445227168433"/>
          <c:h val="0.79404555963159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удобрения!$E$35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удобрения!$B$36:$C$43</c:f>
              <c:multiLvlStrCache>
                <c:ptCount val="8"/>
                <c:lvl>
                  <c:pt idx="0">
                    <c:v>1990</c:v>
                  </c:pt>
                  <c:pt idx="1">
                    <c:v>2024</c:v>
                  </c:pt>
                  <c:pt idx="2">
                    <c:v>1990</c:v>
                  </c:pt>
                  <c:pt idx="3">
                    <c:v>2024</c:v>
                  </c:pt>
                  <c:pt idx="4">
                    <c:v>1990</c:v>
                  </c:pt>
                  <c:pt idx="5">
                    <c:v>2024</c:v>
                  </c:pt>
                  <c:pt idx="6">
                    <c:v>1990</c:v>
                  </c:pt>
                  <c:pt idx="7">
                    <c:v>2024</c:v>
                  </c:pt>
                </c:lvl>
                <c:lvl>
                  <c:pt idx="0">
                    <c:v>Шолоховский</c:v>
                  </c:pt>
                  <c:pt idx="2">
                    <c:v>Верхнедонской</c:v>
                  </c:pt>
                  <c:pt idx="4">
                    <c:v>Боковский</c:v>
                  </c:pt>
                  <c:pt idx="6">
                    <c:v>Чертковский</c:v>
                  </c:pt>
                </c:lvl>
              </c:multiLvlStrCache>
            </c:multiLvlStrRef>
          </c:cat>
          <c:val>
            <c:numRef>
              <c:f>удобрения!$E$36:$E$43</c:f>
              <c:numCache>
                <c:formatCode>General</c:formatCode>
                <c:ptCount val="8"/>
                <c:pt idx="0">
                  <c:v>2.702</c:v>
                </c:pt>
                <c:pt idx="1">
                  <c:v>3.1890000000000001</c:v>
                </c:pt>
                <c:pt idx="2">
                  <c:v>1.35</c:v>
                </c:pt>
                <c:pt idx="3">
                  <c:v>4.0730000000000004</c:v>
                </c:pt>
                <c:pt idx="4">
                  <c:v>1.2190000000000001</c:v>
                </c:pt>
                <c:pt idx="5">
                  <c:v>2.5720000000000001</c:v>
                </c:pt>
                <c:pt idx="6">
                  <c:v>3.887</c:v>
                </c:pt>
                <c:pt idx="7">
                  <c:v>5.5810000000000004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A7-E345-A93D-C117C9F3F784}"/>
            </c:ext>
          </c:extLst>
        </c:ser>
        <c:ser>
          <c:idx val="1"/>
          <c:order val="1"/>
          <c:tx>
            <c:strRef>
              <c:f>удобрения!$F$35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удобрения!$B$36:$C$43</c:f>
              <c:multiLvlStrCache>
                <c:ptCount val="8"/>
                <c:lvl>
                  <c:pt idx="0">
                    <c:v>1990</c:v>
                  </c:pt>
                  <c:pt idx="1">
                    <c:v>2024</c:v>
                  </c:pt>
                  <c:pt idx="2">
                    <c:v>1990</c:v>
                  </c:pt>
                  <c:pt idx="3">
                    <c:v>2024</c:v>
                  </c:pt>
                  <c:pt idx="4">
                    <c:v>1990</c:v>
                  </c:pt>
                  <c:pt idx="5">
                    <c:v>2024</c:v>
                  </c:pt>
                  <c:pt idx="6">
                    <c:v>1990</c:v>
                  </c:pt>
                  <c:pt idx="7">
                    <c:v>2024</c:v>
                  </c:pt>
                </c:lvl>
                <c:lvl>
                  <c:pt idx="0">
                    <c:v>Шолоховский</c:v>
                  </c:pt>
                  <c:pt idx="2">
                    <c:v>Верхнедонской</c:v>
                  </c:pt>
                  <c:pt idx="4">
                    <c:v>Боковский</c:v>
                  </c:pt>
                  <c:pt idx="6">
                    <c:v>Чертковский</c:v>
                  </c:pt>
                </c:lvl>
              </c:multiLvlStrCache>
            </c:multiLvlStrRef>
          </c:cat>
          <c:val>
            <c:numRef>
              <c:f>удобрения!$F$36:$F$43</c:f>
              <c:numCache>
                <c:formatCode>General</c:formatCode>
                <c:ptCount val="8"/>
                <c:pt idx="0">
                  <c:v>3.5339999999999998</c:v>
                </c:pt>
                <c:pt idx="1">
                  <c:v>1.903</c:v>
                </c:pt>
                <c:pt idx="2">
                  <c:v>1.244</c:v>
                </c:pt>
                <c:pt idx="3">
                  <c:v>2.3319999999999999</c:v>
                </c:pt>
                <c:pt idx="4">
                  <c:v>1.224</c:v>
                </c:pt>
                <c:pt idx="5">
                  <c:v>0.80300000000000005</c:v>
                </c:pt>
                <c:pt idx="6">
                  <c:v>3.4460000000000002</c:v>
                </c:pt>
                <c:pt idx="7">
                  <c:v>1.246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9A7-E345-A93D-C117C9F3F784}"/>
            </c:ext>
          </c:extLst>
        </c:ser>
        <c:ser>
          <c:idx val="2"/>
          <c:order val="2"/>
          <c:tx>
            <c:strRef>
              <c:f>удобрения!$G$35</c:f>
              <c:strCache>
                <c:ptCount val="1"/>
                <c:pt idx="0">
                  <c:v>K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удобрения!$B$36:$C$43</c:f>
              <c:multiLvlStrCache>
                <c:ptCount val="8"/>
                <c:lvl>
                  <c:pt idx="0">
                    <c:v>1990</c:v>
                  </c:pt>
                  <c:pt idx="1">
                    <c:v>2024</c:v>
                  </c:pt>
                  <c:pt idx="2">
                    <c:v>1990</c:v>
                  </c:pt>
                  <c:pt idx="3">
                    <c:v>2024</c:v>
                  </c:pt>
                  <c:pt idx="4">
                    <c:v>1990</c:v>
                  </c:pt>
                  <c:pt idx="5">
                    <c:v>2024</c:v>
                  </c:pt>
                  <c:pt idx="6">
                    <c:v>1990</c:v>
                  </c:pt>
                  <c:pt idx="7">
                    <c:v>2024</c:v>
                  </c:pt>
                </c:lvl>
                <c:lvl>
                  <c:pt idx="0">
                    <c:v>Шолоховский</c:v>
                  </c:pt>
                  <c:pt idx="2">
                    <c:v>Верхнедонской</c:v>
                  </c:pt>
                  <c:pt idx="4">
                    <c:v>Боковский</c:v>
                  </c:pt>
                  <c:pt idx="6">
                    <c:v>Чертковский</c:v>
                  </c:pt>
                </c:lvl>
              </c:multiLvlStrCache>
            </c:multiLvlStrRef>
          </c:cat>
          <c:val>
            <c:numRef>
              <c:f>удобрения!$G$36:$G$43</c:f>
              <c:numCache>
                <c:formatCode>General</c:formatCode>
                <c:ptCount val="8"/>
                <c:pt idx="0">
                  <c:v>0.99399999999999999</c:v>
                </c:pt>
                <c:pt idx="1">
                  <c:v>1.054</c:v>
                </c:pt>
                <c:pt idx="2">
                  <c:v>0.53500000000000003</c:v>
                </c:pt>
                <c:pt idx="3">
                  <c:v>0.52</c:v>
                </c:pt>
                <c:pt idx="4">
                  <c:v>0.28000000000000003</c:v>
                </c:pt>
                <c:pt idx="5">
                  <c:v>0.80300000000000005</c:v>
                </c:pt>
                <c:pt idx="6">
                  <c:v>0.79800000000000004</c:v>
                </c:pt>
                <c:pt idx="7">
                  <c:v>0.34200000000000003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9A7-E345-A93D-C117C9F3F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4342784"/>
        <c:axId val="459942144"/>
      </c:barChart>
      <c:catAx>
        <c:axId val="484342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59942144"/>
        <c:crosses val="autoZero"/>
        <c:auto val="1"/>
        <c:lblAlgn val="ctr"/>
        <c:lblOffset val="100"/>
        <c:noMultiLvlLbl val="0"/>
      </c:catAx>
      <c:valAx>
        <c:axId val="4599421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тыс.тонн д.в.</a:t>
                </a:r>
              </a:p>
            </c:rich>
          </c:tx>
          <c:layout>
            <c:manualLayout>
              <c:xMode val="edge"/>
              <c:yMode val="edge"/>
              <c:x val="6.6794173736983654E-4"/>
              <c:y val="0.2965193194619628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8434278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1892829236040158"/>
          <c:y val="4.1666666666666664E-2"/>
          <c:w val="0.15196509787421611"/>
          <c:h val="8.371719160104987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3002405949256337E-2"/>
          <c:y val="2.8636264216972868E-2"/>
          <c:w val="0.87644203849518809"/>
          <c:h val="0.769496573344998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удобрения!$E$35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удобрения!$B$44:$C$51</c:f>
              <c:multiLvlStrCache>
                <c:ptCount val="8"/>
                <c:lvl>
                  <c:pt idx="0">
                    <c:v>1990</c:v>
                  </c:pt>
                  <c:pt idx="1">
                    <c:v>2024</c:v>
                  </c:pt>
                  <c:pt idx="2">
                    <c:v>1990</c:v>
                  </c:pt>
                  <c:pt idx="3">
                    <c:v>2024</c:v>
                  </c:pt>
                  <c:pt idx="4">
                    <c:v>1990</c:v>
                  </c:pt>
                  <c:pt idx="5">
                    <c:v>2024</c:v>
                  </c:pt>
                  <c:pt idx="6">
                    <c:v>1990</c:v>
                  </c:pt>
                  <c:pt idx="7">
                    <c:v>2024</c:v>
                  </c:pt>
                </c:lvl>
                <c:lvl>
                  <c:pt idx="0">
                    <c:v>Миллеровский</c:v>
                  </c:pt>
                  <c:pt idx="2">
                    <c:v>Кашарский</c:v>
                  </c:pt>
                  <c:pt idx="4">
                    <c:v>Тарасовский</c:v>
                  </c:pt>
                  <c:pt idx="6">
                    <c:v>Каменский</c:v>
                  </c:pt>
                </c:lvl>
              </c:multiLvlStrCache>
            </c:multiLvlStrRef>
          </c:cat>
          <c:val>
            <c:numRef>
              <c:f>удобрения!$E$44:$E$51</c:f>
              <c:numCache>
                <c:formatCode>0.0</c:formatCode>
                <c:ptCount val="8"/>
                <c:pt idx="0">
                  <c:v>4.0759999999999996</c:v>
                </c:pt>
                <c:pt idx="1">
                  <c:v>6.97</c:v>
                </c:pt>
                <c:pt idx="2">
                  <c:v>2.8439999999999999</c:v>
                </c:pt>
                <c:pt idx="3">
                  <c:v>7.9269999999999996</c:v>
                </c:pt>
                <c:pt idx="4">
                  <c:v>5.6529999999999996</c:v>
                </c:pt>
                <c:pt idx="5">
                  <c:v>4.1680000000000001</c:v>
                </c:pt>
                <c:pt idx="6">
                  <c:v>4.7690000000000001</c:v>
                </c:pt>
                <c:pt idx="7">
                  <c:v>5.9169999999999998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7E-EF4C-A220-267CA1066304}"/>
            </c:ext>
          </c:extLst>
        </c:ser>
        <c:ser>
          <c:idx val="1"/>
          <c:order val="1"/>
          <c:tx>
            <c:strRef>
              <c:f>удобрения!$F$35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удобрения!$B$44:$C$51</c:f>
              <c:multiLvlStrCache>
                <c:ptCount val="8"/>
                <c:lvl>
                  <c:pt idx="0">
                    <c:v>1990</c:v>
                  </c:pt>
                  <c:pt idx="1">
                    <c:v>2024</c:v>
                  </c:pt>
                  <c:pt idx="2">
                    <c:v>1990</c:v>
                  </c:pt>
                  <c:pt idx="3">
                    <c:v>2024</c:v>
                  </c:pt>
                  <c:pt idx="4">
                    <c:v>1990</c:v>
                  </c:pt>
                  <c:pt idx="5">
                    <c:v>2024</c:v>
                  </c:pt>
                  <c:pt idx="6">
                    <c:v>1990</c:v>
                  </c:pt>
                  <c:pt idx="7">
                    <c:v>2024</c:v>
                  </c:pt>
                </c:lvl>
                <c:lvl>
                  <c:pt idx="0">
                    <c:v>Миллеровский</c:v>
                  </c:pt>
                  <c:pt idx="2">
                    <c:v>Кашарский</c:v>
                  </c:pt>
                  <c:pt idx="4">
                    <c:v>Тарасовский</c:v>
                  </c:pt>
                  <c:pt idx="6">
                    <c:v>Каменский</c:v>
                  </c:pt>
                </c:lvl>
              </c:multiLvlStrCache>
            </c:multiLvlStrRef>
          </c:cat>
          <c:val>
            <c:numRef>
              <c:f>удобрения!$F$44:$F$51</c:f>
              <c:numCache>
                <c:formatCode>0.0</c:formatCode>
                <c:ptCount val="8"/>
                <c:pt idx="0">
                  <c:v>4.1790000000000003</c:v>
                </c:pt>
                <c:pt idx="1">
                  <c:v>2.1819999999999999</c:v>
                </c:pt>
                <c:pt idx="2">
                  <c:v>2.0960000000000001</c:v>
                </c:pt>
                <c:pt idx="3">
                  <c:v>1.26</c:v>
                </c:pt>
                <c:pt idx="4">
                  <c:v>6.83</c:v>
                </c:pt>
                <c:pt idx="5">
                  <c:v>2.0230000000000001</c:v>
                </c:pt>
                <c:pt idx="6">
                  <c:v>5.3040000000000003</c:v>
                </c:pt>
                <c:pt idx="7">
                  <c:v>2.0670000000000002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67E-EF4C-A220-267CA1066304}"/>
            </c:ext>
          </c:extLst>
        </c:ser>
        <c:ser>
          <c:idx val="2"/>
          <c:order val="2"/>
          <c:tx>
            <c:strRef>
              <c:f>удобрения!$G$35</c:f>
              <c:strCache>
                <c:ptCount val="1"/>
                <c:pt idx="0">
                  <c:v>K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2"/>
              <c:layout>
                <c:manualLayout>
                  <c:x val="0"/>
                  <c:y val="-2.2969618117356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7E-EF4C-A220-267CA1066304}"/>
                </c:ext>
              </c:extLst>
            </c:dLbl>
            <c:dLbl>
              <c:idx val="5"/>
              <c:layout>
                <c:manualLayout>
                  <c:x val="0"/>
                  <c:y val="-2.9234059422089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7E-EF4C-A220-267CA10663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удобрения!$B$44:$C$51</c:f>
              <c:multiLvlStrCache>
                <c:ptCount val="8"/>
                <c:lvl>
                  <c:pt idx="0">
                    <c:v>1990</c:v>
                  </c:pt>
                  <c:pt idx="1">
                    <c:v>2024</c:v>
                  </c:pt>
                  <c:pt idx="2">
                    <c:v>1990</c:v>
                  </c:pt>
                  <c:pt idx="3">
                    <c:v>2024</c:v>
                  </c:pt>
                  <c:pt idx="4">
                    <c:v>1990</c:v>
                  </c:pt>
                  <c:pt idx="5">
                    <c:v>2024</c:v>
                  </c:pt>
                  <c:pt idx="6">
                    <c:v>1990</c:v>
                  </c:pt>
                  <c:pt idx="7">
                    <c:v>2024</c:v>
                  </c:pt>
                </c:lvl>
                <c:lvl>
                  <c:pt idx="0">
                    <c:v>Миллеровский</c:v>
                  </c:pt>
                  <c:pt idx="2">
                    <c:v>Кашарский</c:v>
                  </c:pt>
                  <c:pt idx="4">
                    <c:v>Тарасовский</c:v>
                  </c:pt>
                  <c:pt idx="6">
                    <c:v>Каменский</c:v>
                  </c:pt>
                </c:lvl>
              </c:multiLvlStrCache>
            </c:multiLvlStrRef>
          </c:cat>
          <c:val>
            <c:numRef>
              <c:f>удобрения!$G$44:$G$51</c:f>
              <c:numCache>
                <c:formatCode>0.0</c:formatCode>
                <c:ptCount val="8"/>
                <c:pt idx="0">
                  <c:v>0.77500000000000002</c:v>
                </c:pt>
                <c:pt idx="1">
                  <c:v>0.57899999999999996</c:v>
                </c:pt>
                <c:pt idx="2">
                  <c:v>0.13900000000000001</c:v>
                </c:pt>
                <c:pt idx="3">
                  <c:v>0.74</c:v>
                </c:pt>
                <c:pt idx="4">
                  <c:v>1.4039999999999999</c:v>
                </c:pt>
                <c:pt idx="5">
                  <c:v>0.39600000000000002</c:v>
                </c:pt>
                <c:pt idx="6">
                  <c:v>1.462</c:v>
                </c:pt>
                <c:pt idx="7">
                  <c:v>0.68899999999999995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67E-EF4C-A220-267CA1066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2161920"/>
        <c:axId val="470668352"/>
      </c:barChart>
      <c:catAx>
        <c:axId val="502161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470668352"/>
        <c:crosses val="autoZero"/>
        <c:auto val="1"/>
        <c:lblAlgn val="ctr"/>
        <c:lblOffset val="100"/>
        <c:noMultiLvlLbl val="0"/>
      </c:catAx>
      <c:valAx>
        <c:axId val="470668352"/>
        <c:scaling>
          <c:orientation val="minMax"/>
          <c:max val="1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ru-RU" sz="1600"/>
                  <a:t>тыс.тонн д.в.</a:t>
                </a:r>
              </a:p>
            </c:rich>
          </c:tx>
          <c:layout>
            <c:manualLayout>
              <c:xMode val="edge"/>
              <c:yMode val="edge"/>
              <c:x val="3.1615795197618853E-3"/>
              <c:y val="0.3160767015918702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50216192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3030362031777515"/>
          <c:y val="3.9385907177421964E-2"/>
          <c:w val="0.23289501312335958"/>
          <c:h val="9.8842228054826481E-2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5305264543157262E-2"/>
          <c:y val="2.5020434919118633E-2"/>
          <c:w val="0.94275101992737065"/>
          <c:h val="0.777914232932284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'состояние оз'!$AI$8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cat>
            <c:strRef>
              <c:f>'состояние оз'!$AJ$7:$AR$7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оз'!$AJ$8:$AR$8</c:f>
              <c:numCache>
                <c:formatCode>0.0</c:formatCode>
                <c:ptCount val="9"/>
                <c:pt idx="0">
                  <c:v>90.909090909090907</c:v>
                </c:pt>
                <c:pt idx="1">
                  <c:v>73.597359735973598</c:v>
                </c:pt>
                <c:pt idx="2">
                  <c:v>54.140127388535028</c:v>
                </c:pt>
                <c:pt idx="3">
                  <c:v>100</c:v>
                </c:pt>
                <c:pt idx="4">
                  <c:v>2.6785714285714284</c:v>
                </c:pt>
                <c:pt idx="5">
                  <c:v>100</c:v>
                </c:pt>
                <c:pt idx="6">
                  <c:v>96.351829557476918</c:v>
                </c:pt>
                <c:pt idx="7">
                  <c:v>91.743119266055047</c:v>
                </c:pt>
                <c:pt idx="8">
                  <c:v>33.962264150943398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89-AA44-B8C8-2A5568C056F0}"/>
            </c:ext>
          </c:extLst>
        </c:ser>
        <c:ser>
          <c:idx val="1"/>
          <c:order val="1"/>
          <c:tx>
            <c:strRef>
              <c:f>'состояние оз'!$AI$9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'состояние оз'!$AJ$7:$AR$7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оз'!$AJ$9:$AR$9</c:f>
              <c:numCache>
                <c:formatCode>0.0</c:formatCode>
                <c:ptCount val="9"/>
                <c:pt idx="0">
                  <c:v>9.0909090909090917</c:v>
                </c:pt>
                <c:pt idx="1">
                  <c:v>19.801980198019802</c:v>
                </c:pt>
                <c:pt idx="2">
                  <c:v>26.751592356687897</c:v>
                </c:pt>
                <c:pt idx="3">
                  <c:v>0</c:v>
                </c:pt>
                <c:pt idx="4">
                  <c:v>22.023809523809522</c:v>
                </c:pt>
                <c:pt idx="5">
                  <c:v>0</c:v>
                </c:pt>
                <c:pt idx="6">
                  <c:v>3.6481704425230745</c:v>
                </c:pt>
                <c:pt idx="7">
                  <c:v>8.2568807339449553</c:v>
                </c:pt>
                <c:pt idx="8">
                  <c:v>34.591194968553459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489-AA44-B8C8-2A5568C056F0}"/>
            </c:ext>
          </c:extLst>
        </c:ser>
        <c:ser>
          <c:idx val="2"/>
          <c:order val="2"/>
          <c:tx>
            <c:strRef>
              <c:f>'состояние оз'!$AI$10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</c:spPr>
          <c:invertIfNegative val="0"/>
          <c:cat>
            <c:strRef>
              <c:f>'состояние оз'!$AJ$7:$AR$7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оз'!$AJ$10:$AR$10</c:f>
              <c:numCache>
                <c:formatCode>0.0</c:formatCode>
                <c:ptCount val="9"/>
                <c:pt idx="0">
                  <c:v>0</c:v>
                </c:pt>
                <c:pt idx="1">
                  <c:v>6.6006600660065997</c:v>
                </c:pt>
                <c:pt idx="2">
                  <c:v>19.108280254777071</c:v>
                </c:pt>
                <c:pt idx="3">
                  <c:v>0</c:v>
                </c:pt>
                <c:pt idx="4">
                  <c:v>41.36904761904762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29.874213836477985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489-AA44-B8C8-2A5568C056F0}"/>
            </c:ext>
          </c:extLst>
        </c:ser>
        <c:ser>
          <c:idx val="3"/>
          <c:order val="3"/>
          <c:tx>
            <c:strRef>
              <c:f>'состояние оз'!$AI$11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strRef>
              <c:f>'состояние оз'!$AJ$7:$AR$7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оз'!$AJ$11:$AR$11</c:f>
              <c:numCache>
                <c:formatCode>0.0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33.9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1.5723270440251573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489-AA44-B8C8-2A5568C05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5526272"/>
        <c:axId val="478825856"/>
      </c:barChart>
      <c:lineChart>
        <c:grouping val="standard"/>
        <c:varyColors val="0"/>
        <c:ser>
          <c:idx val="4"/>
          <c:order val="4"/>
          <c:tx>
            <c:strRef>
              <c:f>'состояние оз'!$AI$12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41275">
              <a:solidFill>
                <a:srgbClr val="00B050"/>
              </a:solidFill>
            </a:ln>
          </c:spPr>
          <c:dLbls>
            <c:dLbl>
              <c:idx val="0"/>
              <c:layout>
                <c:manualLayout>
                  <c:x val="-2.8986501208503861E-2"/>
                  <c:y val="-5.13963787277606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489-AA44-B8C8-2A5568C056F0}"/>
                </c:ext>
              </c:extLst>
            </c:dLbl>
            <c:dLbl>
              <c:idx val="1"/>
              <c:layout>
                <c:manualLayout>
                  <c:x val="-2.661073952067141E-2"/>
                  <c:y val="2.2551988697040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489-AA44-B8C8-2A5568C056F0}"/>
                </c:ext>
              </c:extLst>
            </c:dLbl>
            <c:dLbl>
              <c:idx val="2"/>
              <c:layout>
                <c:manualLayout>
                  <c:x val="-2.7975392829423816E-2"/>
                  <c:y val="2.67282829001961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489-AA44-B8C8-2A5568C056F0}"/>
                </c:ext>
              </c:extLst>
            </c:dLbl>
            <c:dLbl>
              <c:idx val="3"/>
              <c:layout>
                <c:manualLayout>
                  <c:x val="-1.023489981564291E-2"/>
                  <c:y val="-1.71228062329382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489-AA44-B8C8-2A5568C056F0}"/>
                </c:ext>
              </c:extLst>
            </c:dLbl>
            <c:dLbl>
              <c:idx val="4"/>
              <c:layout>
                <c:manualLayout>
                  <c:x val="-4.2986579225700011E-2"/>
                  <c:y val="2.4640135798618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489-AA44-B8C8-2A5568C056F0}"/>
                </c:ext>
              </c:extLst>
            </c:dLbl>
            <c:dLbl>
              <c:idx val="5"/>
              <c:layout>
                <c:manualLayout>
                  <c:x val="-2.9340046138176198E-2"/>
                  <c:y val="2.8816430001774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89-AA44-B8C8-2A5568C056F0}"/>
                </c:ext>
              </c:extLst>
            </c:dLbl>
            <c:dLbl>
              <c:idx val="6"/>
              <c:layout>
                <c:manualLayout>
                  <c:x val="-3.4117407248973903E-3"/>
                  <c:y val="1.670517681262266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489-AA44-B8C8-2A5568C056F0}"/>
                </c:ext>
              </c:extLst>
            </c:dLbl>
            <c:dLbl>
              <c:idx val="7"/>
              <c:layout>
                <c:manualLayout>
                  <c:x val="-3.4116332718809534E-3"/>
                  <c:y val="-2.3387247537671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489-AA44-B8C8-2A5568C056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оз'!$AJ$7:$AR$7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оз'!$AJ$12:$AR$12</c:f>
              <c:numCache>
                <c:formatCode>0.0</c:formatCode>
                <c:ptCount val="9"/>
                <c:pt idx="0">
                  <c:v>41.825471574104505</c:v>
                </c:pt>
                <c:pt idx="1">
                  <c:v>37.006752867793708</c:v>
                </c:pt>
                <c:pt idx="2">
                  <c:v>36.679745076718618</c:v>
                </c:pt>
                <c:pt idx="3">
                  <c:v>37.136361365892647</c:v>
                </c:pt>
                <c:pt idx="4">
                  <c:v>29.809324251822193</c:v>
                </c:pt>
                <c:pt idx="5">
                  <c:v>39.700000000000003</c:v>
                </c:pt>
                <c:pt idx="6">
                  <c:v>44.2</c:v>
                </c:pt>
                <c:pt idx="7">
                  <c:v>20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E489-AA44-B8C8-2A5568C056F0}"/>
            </c:ext>
          </c:extLst>
        </c:ser>
        <c:ser>
          <c:idx val="5"/>
          <c:order val="5"/>
          <c:tx>
            <c:strRef>
              <c:f>'состояние оз'!$AI$13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41275">
              <a:solidFill>
                <a:schemeClr val="tx2"/>
              </a:solidFill>
            </a:ln>
          </c:spPr>
          <c:marker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581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E489-AA44-B8C8-2A5568C056F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567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E489-AA44-B8C8-2A5568C056F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629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E489-AA44-B8C8-2A5568C056F0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499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E489-AA44-B8C8-2A5568C056F0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500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E489-AA44-B8C8-2A5568C056F0}"/>
                </c:ext>
              </c:extLst>
            </c:dLbl>
            <c:dLbl>
              <c:idx val="5"/>
              <c:layout>
                <c:manualLayout>
                  <c:x val="-2.5246086211919053E-2"/>
                  <c:y val="2.672828290019627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501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E489-AA44-B8C8-2A5568C056F0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765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E489-AA44-B8C8-2A5568C056F0}"/>
                </c:ext>
              </c:extLst>
            </c:dLbl>
            <c:dLbl>
              <c:idx val="7"/>
              <c:layout>
                <c:manualLayout>
                  <c:x val="-1.1599553124395342E-2"/>
                  <c:y val="-3.800427724871657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410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E489-AA44-B8C8-2A5568C056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оз'!$AJ$7:$AR$7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оз'!$AJ$13:$AR$13</c:f>
              <c:numCache>
                <c:formatCode>0.0</c:formatCode>
                <c:ptCount val="9"/>
                <c:pt idx="0">
                  <c:v>58.1</c:v>
                </c:pt>
                <c:pt idx="1">
                  <c:v>56.7</c:v>
                </c:pt>
                <c:pt idx="2">
                  <c:v>62.9</c:v>
                </c:pt>
                <c:pt idx="3">
                  <c:v>49.9</c:v>
                </c:pt>
                <c:pt idx="4">
                  <c:v>50</c:v>
                </c:pt>
                <c:pt idx="5">
                  <c:v>50.1</c:v>
                </c:pt>
                <c:pt idx="6">
                  <c:v>76.5</c:v>
                </c:pt>
                <c:pt idx="7">
                  <c:v>41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5-E489-AA44-B8C8-2A5568C056F0}"/>
            </c:ext>
          </c:extLst>
        </c:ser>
        <c:ser>
          <c:idx val="6"/>
          <c:order val="6"/>
          <c:tx>
            <c:strRef>
              <c:f>'состояние оз'!$AI$14</c:f>
              <c:strCache>
                <c:ptCount val="1"/>
                <c:pt idx="0">
                  <c:v>удобрения кг/га пашни</c:v>
                </c:pt>
              </c:strCache>
            </c:strRef>
          </c:tx>
          <c:spPr>
            <a:ln w="38100">
              <a:solidFill>
                <a:schemeClr val="accent6">
                  <a:lumMod val="50000"/>
                </a:schemeClr>
              </a:solidFill>
            </a:ln>
          </c:spPr>
          <c:dLbls>
            <c:dLbl>
              <c:idx val="0"/>
              <c:layout>
                <c:manualLayout>
                  <c:x val="-4.9809845769461916E-2"/>
                  <c:y val="-2.1299264857125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489-AA44-B8C8-2A5568C056F0}"/>
                </c:ext>
              </c:extLst>
            </c:dLbl>
            <c:dLbl>
              <c:idx val="1"/>
              <c:layout>
                <c:manualLayout>
                  <c:x val="-2.5246301117951928E-2"/>
                  <c:y val="-2.54753946392494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489-AA44-B8C8-2A5568C056F0}"/>
                </c:ext>
              </c:extLst>
            </c:dLbl>
            <c:dLbl>
              <c:idx val="2"/>
              <c:layout>
                <c:manualLayout>
                  <c:x val="-2.9340046138176198E-2"/>
                  <c:y val="-2.96516888424052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489-AA44-B8C8-2A5568C056F0}"/>
                </c:ext>
              </c:extLst>
            </c:dLbl>
            <c:dLbl>
              <c:idx val="3"/>
              <c:layout>
                <c:manualLayout>
                  <c:x val="-3.2069352755681013E-2"/>
                  <c:y val="-2.75635417408274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489-AA44-B8C8-2A5568C056F0}"/>
                </c:ext>
              </c:extLst>
            </c:dLbl>
            <c:dLbl>
              <c:idx val="4"/>
              <c:layout>
                <c:manualLayout>
                  <c:x val="-4.162192591694773E-2"/>
                  <c:y val="-2.33872475376717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489-AA44-B8C8-2A5568C056F0}"/>
                </c:ext>
              </c:extLst>
            </c:dLbl>
            <c:dLbl>
              <c:idx val="5"/>
              <c:layout>
                <c:manualLayout>
                  <c:x val="-2.9340046138176198E-2"/>
                  <c:y val="-3.17398359439830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489-AA44-B8C8-2A5568C056F0}"/>
                </c:ext>
              </c:extLst>
            </c:dLbl>
            <c:dLbl>
              <c:idx val="6"/>
              <c:layout>
                <c:manualLayout>
                  <c:x val="-2.7975392829423816E-2"/>
                  <c:y val="-3.80042772487165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489-AA44-B8C8-2A5568C056F0}"/>
                </c:ext>
              </c:extLst>
            </c:dLbl>
            <c:dLbl>
              <c:idx val="7"/>
              <c:layout>
                <c:manualLayout>
                  <c:x val="-2.5246086211919153E-2"/>
                  <c:y val="-3.8004277248716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489-AA44-B8C8-2A5568C056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оз'!$AJ$7:$AR$7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оз'!$AJ$14:$AR$14</c:f>
              <c:numCache>
                <c:formatCode>0.0</c:formatCode>
                <c:ptCount val="9"/>
                <c:pt idx="0">
                  <c:v>38.031335792354994</c:v>
                </c:pt>
                <c:pt idx="1">
                  <c:v>37.844264662308383</c:v>
                </c:pt>
                <c:pt idx="2">
                  <c:v>37.496352064805016</c:v>
                </c:pt>
                <c:pt idx="3">
                  <c:v>42.003526548200391</c:v>
                </c:pt>
                <c:pt idx="4">
                  <c:v>44.434973089236685</c:v>
                </c:pt>
                <c:pt idx="5">
                  <c:v>54.624389180188132</c:v>
                </c:pt>
                <c:pt idx="6">
                  <c:v>48.716371161698078</c:v>
                </c:pt>
                <c:pt idx="7">
                  <c:v>57.292540596975968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E-E489-AA44-B8C8-2A5568C05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5526272"/>
        <c:axId val="478825856"/>
      </c:lineChart>
      <c:catAx>
        <c:axId val="505526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8825856"/>
        <c:crosses val="autoZero"/>
        <c:auto val="1"/>
        <c:lblAlgn val="ctr"/>
        <c:lblOffset val="100"/>
        <c:noMultiLvlLbl val="0"/>
      </c:catAx>
      <c:valAx>
        <c:axId val="478825856"/>
        <c:scaling>
          <c:orientation val="minMax"/>
          <c:max val="1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505526272"/>
        <c:crosses val="autoZero"/>
        <c:crossBetween val="between"/>
        <c:majorUnit val="10"/>
        <c:minorUnit val="5"/>
      </c:valAx>
    </c:plotArea>
    <c:legend>
      <c:legendPos val="b"/>
      <c:layout>
        <c:manualLayout>
          <c:xMode val="edge"/>
          <c:yMode val="edge"/>
          <c:x val="2.6930949509654275E-3"/>
          <c:y val="0.88995135932621572"/>
          <c:w val="0.99411555046084987"/>
          <c:h val="0.1007960115403833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5079153295746731E-2"/>
          <c:y val="5.1400554097404488E-2"/>
          <c:w val="0.93125137839534322"/>
          <c:h val="0.749423390584442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'состояние оз'!$BP$8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cat>
            <c:strRef>
              <c:f>'состояние оз'!$BQ$7:$BY$7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оз'!$BQ$8:$BY$8</c:f>
              <c:numCache>
                <c:formatCode>0.0</c:formatCode>
                <c:ptCount val="9"/>
                <c:pt idx="0">
                  <c:v>72.666666666666671</c:v>
                </c:pt>
                <c:pt idx="1">
                  <c:v>81.388012618296528</c:v>
                </c:pt>
                <c:pt idx="2">
                  <c:v>90</c:v>
                </c:pt>
                <c:pt idx="3">
                  <c:v>82.78145695364239</c:v>
                </c:pt>
                <c:pt idx="4">
                  <c:v>21.495327102803738</c:v>
                </c:pt>
                <c:pt idx="5">
                  <c:v>84.466019417475735</c:v>
                </c:pt>
                <c:pt idx="6">
                  <c:v>83.526011560693632</c:v>
                </c:pt>
                <c:pt idx="7">
                  <c:v>100</c:v>
                </c:pt>
                <c:pt idx="8">
                  <c:v>29.354838709677416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AA-6C45-936E-5184930AF398}"/>
            </c:ext>
          </c:extLst>
        </c:ser>
        <c:ser>
          <c:idx val="1"/>
          <c:order val="1"/>
          <c:tx>
            <c:strRef>
              <c:f>'состояние оз'!$BP$9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cat>
            <c:strRef>
              <c:f>'состояние оз'!$BQ$7:$BY$7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оз'!$BQ$9:$BY$9</c:f>
              <c:numCache>
                <c:formatCode>0.0</c:formatCode>
                <c:ptCount val="9"/>
                <c:pt idx="0">
                  <c:v>23.333333333333332</c:v>
                </c:pt>
                <c:pt idx="1">
                  <c:v>15.772870662460567</c:v>
                </c:pt>
                <c:pt idx="2">
                  <c:v>10</c:v>
                </c:pt>
                <c:pt idx="3">
                  <c:v>13.245033112582782</c:v>
                </c:pt>
                <c:pt idx="4">
                  <c:v>28.971962616822431</c:v>
                </c:pt>
                <c:pt idx="5">
                  <c:v>15.533980582524274</c:v>
                </c:pt>
                <c:pt idx="6">
                  <c:v>11.849710982658959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EAA-6C45-936E-5184930AF398}"/>
            </c:ext>
          </c:extLst>
        </c:ser>
        <c:ser>
          <c:idx val="2"/>
          <c:order val="2"/>
          <c:tx>
            <c:strRef>
              <c:f>'состояние оз'!$BP$10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</c:spPr>
          <c:invertIfNegative val="0"/>
          <c:cat>
            <c:strRef>
              <c:f>'состояние оз'!$BQ$7:$BY$7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оз'!$BQ$10:$BY$10</c:f>
              <c:numCache>
                <c:formatCode>0.0</c:formatCode>
                <c:ptCount val="9"/>
                <c:pt idx="0">
                  <c:v>4</c:v>
                </c:pt>
                <c:pt idx="1">
                  <c:v>2.8391167192429023</c:v>
                </c:pt>
                <c:pt idx="2">
                  <c:v>0</c:v>
                </c:pt>
                <c:pt idx="3">
                  <c:v>3.9735099337748347</c:v>
                </c:pt>
                <c:pt idx="4">
                  <c:v>17.399999999999999</c:v>
                </c:pt>
                <c:pt idx="5">
                  <c:v>0</c:v>
                </c:pt>
                <c:pt idx="6">
                  <c:v>4.6242774566473983</c:v>
                </c:pt>
                <c:pt idx="8">
                  <c:v>54.193548387096783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EAA-6C45-936E-5184930AF398}"/>
            </c:ext>
          </c:extLst>
        </c:ser>
        <c:ser>
          <c:idx val="3"/>
          <c:order val="3"/>
          <c:tx>
            <c:strRef>
              <c:f>'состояние оз'!$BP$11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strRef>
              <c:f>'состояние оз'!$BQ$7:$BY$7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оз'!$BQ$11:$BY$11</c:f>
              <c:numCache>
                <c:formatCode>0.0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32.087227414330215</c:v>
                </c:pt>
                <c:pt idx="5">
                  <c:v>0</c:v>
                </c:pt>
                <c:pt idx="6">
                  <c:v>0</c:v>
                </c:pt>
                <c:pt idx="8">
                  <c:v>16.451612903225811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EAA-6C45-936E-5184930AF3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5527808"/>
        <c:axId val="478828160"/>
      </c:barChart>
      <c:lineChart>
        <c:grouping val="standard"/>
        <c:varyColors val="0"/>
        <c:ser>
          <c:idx val="4"/>
          <c:order val="4"/>
          <c:tx>
            <c:strRef>
              <c:f>'состояние оз'!$BP$12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41275">
              <a:solidFill>
                <a:srgbClr val="00B050"/>
              </a:solidFill>
            </a:ln>
          </c:spPr>
          <c:dLbls>
            <c:dLbl>
              <c:idx val="0"/>
              <c:layout>
                <c:manualLayout>
                  <c:x val="-2.7975392829423816E-2"/>
                  <c:y val="-3.3827983045560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EAA-6C45-936E-5184930AF398}"/>
                </c:ext>
              </c:extLst>
            </c:dLbl>
            <c:dLbl>
              <c:idx val="1"/>
              <c:layout>
                <c:manualLayout>
                  <c:x val="-2.7975392829423816E-2"/>
                  <c:y val="-3.80042772487165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AA-6C45-936E-5184930AF398}"/>
                </c:ext>
              </c:extLst>
            </c:dLbl>
            <c:dLbl>
              <c:idx val="2"/>
              <c:layout>
                <c:manualLayout>
                  <c:x val="-3.0704699446928579E-2"/>
                  <c:y val="-3.80042772487166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EAA-6C45-936E-5184930AF398}"/>
                </c:ext>
              </c:extLst>
            </c:dLbl>
            <c:dLbl>
              <c:idx val="3"/>
              <c:layout>
                <c:manualLayout>
                  <c:x val="2.046979963128622E-3"/>
                  <c:y val="-2.12991004360939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AA-6C45-936E-5184930AF398}"/>
                </c:ext>
              </c:extLst>
            </c:dLbl>
            <c:dLbl>
              <c:idx val="4"/>
              <c:layout>
                <c:manualLayout>
                  <c:x val="-3.7527965990690484E-2"/>
                  <c:y val="-2.54753946392496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EAA-6C45-936E-5184930AF398}"/>
                </c:ext>
              </c:extLst>
            </c:dLbl>
            <c:dLbl>
              <c:idx val="5"/>
              <c:layout>
                <c:manualLayout>
                  <c:x val="-2.2516887047430729E-2"/>
                  <c:y val="2.2551988697040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EAA-6C45-936E-5184930AF398}"/>
                </c:ext>
              </c:extLst>
            </c:dLbl>
            <c:dLbl>
              <c:idx val="6"/>
              <c:layout>
                <c:manualLayout>
                  <c:x val="-2.5246086211919153E-2"/>
                  <c:y val="-3.38279830455609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EAA-6C45-936E-5184930AF398}"/>
                </c:ext>
              </c:extLst>
            </c:dLbl>
            <c:dLbl>
              <c:idx val="7"/>
              <c:layout>
                <c:manualLayout>
                  <c:x val="-1.9787472976909529E-2"/>
                  <c:y val="-3.5916130147138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EAA-6C45-936E-5184930AF3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оз'!$BQ$7:$BY$7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оз'!$BQ$12:$BY$12</c:f>
              <c:numCache>
                <c:formatCode>0.0</c:formatCode>
                <c:ptCount val="9"/>
                <c:pt idx="0">
                  <c:v>41.825327785192748</c:v>
                </c:pt>
                <c:pt idx="1">
                  <c:v>34.074027615619904</c:v>
                </c:pt>
                <c:pt idx="2">
                  <c:v>36.21299787953464</c:v>
                </c:pt>
                <c:pt idx="3">
                  <c:v>34.521362319224103</c:v>
                </c:pt>
                <c:pt idx="4">
                  <c:v>35.510560894825431</c:v>
                </c:pt>
                <c:pt idx="5">
                  <c:v>38.5</c:v>
                </c:pt>
                <c:pt idx="6">
                  <c:v>42.1</c:v>
                </c:pt>
                <c:pt idx="7">
                  <c:v>22.4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1EAA-6C45-936E-5184930AF398}"/>
            </c:ext>
          </c:extLst>
        </c:ser>
        <c:ser>
          <c:idx val="5"/>
          <c:order val="5"/>
          <c:tx>
            <c:strRef>
              <c:f>'состояние оз'!$BP$13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41275">
              <a:solidFill>
                <a:schemeClr val="tx2"/>
              </a:solidFill>
            </a:ln>
          </c:spPr>
          <c:marker>
            <c:spPr>
              <a:solidFill>
                <a:schemeClr val="tx2"/>
              </a:solidFill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531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1EAA-6C45-936E-5184930AF39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459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1EAA-6C45-936E-5184930AF39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493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1EAA-6C45-936E-5184930AF398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373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1EAA-6C45-936E-5184930AF398}"/>
                </c:ext>
              </c:extLst>
            </c:dLbl>
            <c:dLbl>
              <c:idx val="4"/>
              <c:layout>
                <c:manualLayout>
                  <c:x val="-3.0704699446928579E-2"/>
                  <c:y val="-3.173983594398307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453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1EAA-6C45-936E-5184930AF398}"/>
                </c:ext>
              </c:extLst>
            </c:dLbl>
            <c:dLbl>
              <c:idx val="5"/>
              <c:layout>
                <c:manualLayout>
                  <c:x val="-2.3881432903166671E-2"/>
                  <c:y val="2.25519886970406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450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1EAA-6C45-936E-5184930AF398}"/>
                </c:ext>
              </c:extLst>
            </c:dLbl>
            <c:dLbl>
              <c:idx val="6"/>
              <c:layout>
                <c:manualLayout>
                  <c:x val="-2.5246086211919153E-2"/>
                  <c:y val="-3.80042772487166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559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1EAA-6C45-936E-5184930AF398}"/>
                </c:ext>
              </c:extLst>
            </c:dLbl>
            <c:dLbl>
              <c:idx val="7"/>
              <c:layout>
                <c:manualLayout>
                  <c:x val="-2.5246086211919053E-2"/>
                  <c:y val="-3.80042772487166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399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1EAA-6C45-936E-5184930AF3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оз'!$BQ$7:$BY$7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оз'!$BQ$13:$BY$13</c:f>
              <c:numCache>
                <c:formatCode>0.0</c:formatCode>
                <c:ptCount val="9"/>
                <c:pt idx="0">
                  <c:v>53.1</c:v>
                </c:pt>
                <c:pt idx="1">
                  <c:v>45.9</c:v>
                </c:pt>
                <c:pt idx="2">
                  <c:v>49.3</c:v>
                </c:pt>
                <c:pt idx="3">
                  <c:v>37.299999999999997</c:v>
                </c:pt>
                <c:pt idx="4">
                  <c:v>45.3</c:v>
                </c:pt>
                <c:pt idx="5">
                  <c:v>45</c:v>
                </c:pt>
                <c:pt idx="6">
                  <c:v>55.9</c:v>
                </c:pt>
                <c:pt idx="7">
                  <c:v>39.9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5-1EAA-6C45-936E-5184930AF398}"/>
            </c:ext>
          </c:extLst>
        </c:ser>
        <c:ser>
          <c:idx val="6"/>
          <c:order val="6"/>
          <c:tx>
            <c:strRef>
              <c:f>'состояние оз'!$BP$14</c:f>
              <c:strCache>
                <c:ptCount val="1"/>
                <c:pt idx="0">
                  <c:v>удобрения кг/га пашни</c:v>
                </c:pt>
              </c:strCache>
            </c:strRef>
          </c:tx>
          <c:spPr>
            <a:ln w="41275">
              <a:solidFill>
                <a:schemeClr val="accent6">
                  <a:lumMod val="50000"/>
                </a:schemeClr>
              </a:solidFill>
            </a:ln>
          </c:spPr>
          <c:marker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0704699446928579E-2"/>
                  <c:y val="3.3827983045560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EAA-6C45-936E-5184930AF398}"/>
                </c:ext>
              </c:extLst>
            </c:dLbl>
            <c:dLbl>
              <c:idx val="2"/>
              <c:layout>
                <c:manualLayout>
                  <c:x val="-3.0704699446928579E-2"/>
                  <c:y val="3.59161301471387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EAA-6C45-936E-5184930AF398}"/>
                </c:ext>
              </c:extLst>
            </c:dLbl>
            <c:dLbl>
              <c:idx val="3"/>
              <c:layout>
                <c:manualLayout>
                  <c:x val="-2.9340046138176149E-2"/>
                  <c:y val="3.80042772487165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EAA-6C45-936E-5184930AF398}"/>
                </c:ext>
              </c:extLst>
            </c:dLbl>
            <c:dLbl>
              <c:idx val="4"/>
              <c:layout>
                <c:manualLayout>
                  <c:x val="-3.7527965990690484E-2"/>
                  <c:y val="2.96516888424051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EAA-6C45-936E-5184930AF398}"/>
                </c:ext>
              </c:extLst>
            </c:dLbl>
            <c:dLbl>
              <c:idx val="5"/>
              <c:layout>
                <c:manualLayout>
                  <c:x val="-3.0704699446928579E-2"/>
                  <c:y val="-3.50808713065076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EAA-6C45-936E-5184930AF398}"/>
                </c:ext>
              </c:extLst>
            </c:dLbl>
            <c:dLbl>
              <c:idx val="6"/>
              <c:layout>
                <c:manualLayout>
                  <c:x val="-3.070469944692868E-2"/>
                  <c:y val="3.80042772487164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EAA-6C45-936E-5184930AF398}"/>
                </c:ext>
              </c:extLst>
            </c:dLbl>
            <c:dLbl>
              <c:idx val="7"/>
              <c:layout>
                <c:manualLayout>
                  <c:x val="-2.9340046138176298E-2"/>
                  <c:y val="3.80042772487164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EAA-6C45-936E-5184930AF3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оз'!$BQ$7:$BY$7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оз'!$BQ$14:$BY$14</c:f>
              <c:numCache>
                <c:formatCode>0.0</c:formatCode>
                <c:ptCount val="9"/>
                <c:pt idx="0">
                  <c:v>22.026753307176357</c:v>
                </c:pt>
                <c:pt idx="1">
                  <c:v>18.244889155372444</c:v>
                </c:pt>
                <c:pt idx="2">
                  <c:v>17.642019193915662</c:v>
                </c:pt>
                <c:pt idx="3">
                  <c:v>34.310838851820549</c:v>
                </c:pt>
                <c:pt idx="4">
                  <c:v>34.982929309040664</c:v>
                </c:pt>
                <c:pt idx="5">
                  <c:v>49.514299945103708</c:v>
                </c:pt>
                <c:pt idx="6">
                  <c:v>40.272183111847305</c:v>
                </c:pt>
                <c:pt idx="7">
                  <c:v>39.321612769641987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D-1EAA-6C45-936E-5184930AF3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5527808"/>
        <c:axId val="478828160"/>
      </c:lineChart>
      <c:catAx>
        <c:axId val="505527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8828160"/>
        <c:crosses val="autoZero"/>
        <c:auto val="1"/>
        <c:lblAlgn val="ctr"/>
        <c:lblOffset val="100"/>
        <c:noMultiLvlLbl val="0"/>
      </c:catAx>
      <c:valAx>
        <c:axId val="478828160"/>
        <c:scaling>
          <c:orientation val="minMax"/>
          <c:max val="1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505527808"/>
        <c:crosses val="autoZero"/>
        <c:crossBetween val="between"/>
        <c:minorUnit val="5"/>
      </c:valAx>
    </c:plotArea>
    <c:legend>
      <c:legendPos val="b"/>
      <c:layout>
        <c:manualLayout>
          <c:xMode val="edge"/>
          <c:yMode val="edge"/>
          <c:x val="5.2577835472884075E-3"/>
          <c:y val="0.88723709693622788"/>
          <c:w val="0.9868519414557283"/>
          <c:h val="0.1056880304941822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5169376791586747E-2"/>
          <c:y val="5.1400554097404488E-2"/>
          <c:w val="0.93898503868883343"/>
          <c:h val="0.75272944006999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'состояние оз'!$BE$8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оз'!$BF$8:$BN$8</c:f>
              <c:numCache>
                <c:formatCode>0.0</c:formatCode>
                <c:ptCount val="9"/>
                <c:pt idx="0">
                  <c:v>31.992337164750957</c:v>
                </c:pt>
                <c:pt idx="1">
                  <c:v>78.079710144927532</c:v>
                </c:pt>
                <c:pt idx="2">
                  <c:v>95.055821371610833</c:v>
                </c:pt>
                <c:pt idx="3">
                  <c:v>48.99536321483771</c:v>
                </c:pt>
                <c:pt idx="4">
                  <c:v>26.193921852387849</c:v>
                </c:pt>
                <c:pt idx="5">
                  <c:v>70.53971695625421</c:v>
                </c:pt>
                <c:pt idx="6">
                  <c:v>24.739229775820391</c:v>
                </c:pt>
                <c:pt idx="7">
                  <c:v>57.792207792207797</c:v>
                </c:pt>
                <c:pt idx="8">
                  <c:v>10.1010101010101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C8-0548-BCB0-F18504F6503A}"/>
            </c:ext>
          </c:extLst>
        </c:ser>
        <c:ser>
          <c:idx val="1"/>
          <c:order val="1"/>
          <c:tx>
            <c:strRef>
              <c:f>'состояние оз'!$BE$9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оз'!$BF$9:$BN$9</c:f>
              <c:numCache>
                <c:formatCode>0.0</c:formatCode>
                <c:ptCount val="9"/>
                <c:pt idx="0">
                  <c:v>47.892720306513411</c:v>
                </c:pt>
                <c:pt idx="1">
                  <c:v>18.29710144927536</c:v>
                </c:pt>
                <c:pt idx="2">
                  <c:v>4.944178628389154</c:v>
                </c:pt>
                <c:pt idx="3">
                  <c:v>43.894899536321482</c:v>
                </c:pt>
                <c:pt idx="4">
                  <c:v>43.125904486251812</c:v>
                </c:pt>
                <c:pt idx="5">
                  <c:v>16.090421635559203</c:v>
                </c:pt>
                <c:pt idx="6">
                  <c:v>43.781251034802473</c:v>
                </c:pt>
                <c:pt idx="7">
                  <c:v>42.207792207792203</c:v>
                </c:pt>
                <c:pt idx="8">
                  <c:v>41.245791245791246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FC8-0548-BCB0-F18504F6503A}"/>
            </c:ext>
          </c:extLst>
        </c:ser>
        <c:ser>
          <c:idx val="2"/>
          <c:order val="2"/>
          <c:tx>
            <c:strRef>
              <c:f>'состояние оз'!$BE$10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оз'!$BF$10:$BN$10</c:f>
              <c:numCache>
                <c:formatCode>0.0</c:formatCode>
                <c:ptCount val="9"/>
                <c:pt idx="0">
                  <c:v>20.114942528735629</c:v>
                </c:pt>
                <c:pt idx="1">
                  <c:v>3.6231884057971016</c:v>
                </c:pt>
                <c:pt idx="2">
                  <c:v>0</c:v>
                </c:pt>
                <c:pt idx="3">
                  <c:v>7.1097372488408022</c:v>
                </c:pt>
                <c:pt idx="4">
                  <c:v>30.579710144927535</c:v>
                </c:pt>
                <c:pt idx="5">
                  <c:v>13.369861408186587</c:v>
                </c:pt>
                <c:pt idx="6">
                  <c:v>27.2</c:v>
                </c:pt>
                <c:pt idx="7">
                  <c:v>0</c:v>
                </c:pt>
                <c:pt idx="8">
                  <c:v>48.65319865319865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FC8-0548-BCB0-F18504F6503A}"/>
            </c:ext>
          </c:extLst>
        </c:ser>
        <c:ser>
          <c:idx val="3"/>
          <c:order val="3"/>
          <c:tx>
            <c:strRef>
              <c:f>'состояние оз'!$BE$11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оз'!$BF$11:$BN$11</c:f>
              <c:numCache>
                <c:formatCode>0.0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0.14471780028942738</c:v>
                </c:pt>
                <c:pt idx="5">
                  <c:v>0</c:v>
                </c:pt>
                <c:pt idx="6">
                  <c:v>4.3014669359912681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FC8-0548-BCB0-F18504F650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6629120"/>
        <c:axId val="507052032"/>
      </c:barChart>
      <c:lineChart>
        <c:grouping val="standard"/>
        <c:varyColors val="0"/>
        <c:ser>
          <c:idx val="4"/>
          <c:order val="4"/>
          <c:tx>
            <c:strRef>
              <c:f>'состояние оз'!$BE$12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41275"/>
          </c:spPr>
          <c:marker>
            <c:spPr>
              <a:solidFill>
                <a:srgbClr val="00B050"/>
              </a:solidFill>
            </c:spPr>
          </c:marker>
          <c:dLbls>
            <c:dLbl>
              <c:idx val="0"/>
              <c:layout>
                <c:manualLayout>
                  <c:x val="-1.1599553124395265E-2"/>
                  <c:y val="-3.09045771033519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C8-0548-BCB0-F18504F6503A}"/>
                </c:ext>
              </c:extLst>
            </c:dLbl>
            <c:dLbl>
              <c:idx val="1"/>
              <c:layout>
                <c:manualLayout>
                  <c:x val="-2.9340153591192634E-2"/>
                  <c:y val="2.96516888424052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C8-0548-BCB0-F18504F6503A}"/>
                </c:ext>
              </c:extLst>
            </c:dLbl>
            <c:dLbl>
              <c:idx val="2"/>
              <c:layout>
                <c:manualLayout>
                  <c:x val="-2.3881432903166723E-2"/>
                  <c:y val="2.54753946392495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C8-0548-BCB0-F18504F6503A}"/>
                </c:ext>
              </c:extLst>
            </c:dLbl>
            <c:dLbl>
              <c:idx val="3"/>
              <c:layout>
                <c:manualLayout>
                  <c:x val="-7.505593198138147E-3"/>
                  <c:y val="-2.04638415954627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C8-0548-BCB0-F18504F6503A}"/>
                </c:ext>
              </c:extLst>
            </c:dLbl>
            <c:dLbl>
              <c:idx val="4"/>
              <c:layout>
                <c:manualLayout>
                  <c:x val="-1.0234899815642859E-2"/>
                  <c:y val="-3.71690184080855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C8-0548-BCB0-F18504F6503A}"/>
                </c:ext>
              </c:extLst>
            </c:dLbl>
            <c:dLbl>
              <c:idx val="5"/>
              <c:layout>
                <c:manualLayout>
                  <c:x val="-2.9340046138176198E-2"/>
                  <c:y val="-3.50808713065076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C8-0548-BCB0-F18504F6503A}"/>
                </c:ext>
              </c:extLst>
            </c:dLbl>
            <c:dLbl>
              <c:idx val="6"/>
              <c:layout>
                <c:manualLayout>
                  <c:x val="-5.3903805695719058E-2"/>
                  <c:y val="-2.46403002196500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FC8-0548-BCB0-F18504F6503A}"/>
                </c:ext>
              </c:extLst>
            </c:dLbl>
            <c:dLbl>
              <c:idx val="7"/>
              <c:layout>
                <c:manualLayout>
                  <c:x val="-3.4116332718808532E-3"/>
                  <c:y val="2.96516888424052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FC8-0548-BCB0-F18504F6503A}"/>
                </c:ext>
              </c:extLst>
            </c:dLbl>
            <c:spPr>
              <a:ln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оз'!$BF$12:$BN$12</c:f>
              <c:numCache>
                <c:formatCode>0.0</c:formatCode>
                <c:ptCount val="9"/>
                <c:pt idx="0">
                  <c:v>37.9250581685152</c:v>
                </c:pt>
                <c:pt idx="1">
                  <c:v>31.200370267357368</c:v>
                </c:pt>
                <c:pt idx="2">
                  <c:v>36.092563481179894</c:v>
                </c:pt>
                <c:pt idx="3">
                  <c:v>36.800313980828363</c:v>
                </c:pt>
                <c:pt idx="4">
                  <c:v>32.371939154194365</c:v>
                </c:pt>
                <c:pt idx="5">
                  <c:v>37.200000000000003</c:v>
                </c:pt>
                <c:pt idx="6">
                  <c:v>45.8</c:v>
                </c:pt>
                <c:pt idx="7">
                  <c:v>18.100000000000001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9FC8-0548-BCB0-F18504F6503A}"/>
            </c:ext>
          </c:extLst>
        </c:ser>
        <c:ser>
          <c:idx val="5"/>
          <c:order val="5"/>
          <c:tx>
            <c:strRef>
              <c:f>'состояние оз'!$BE$13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41275">
              <a:solidFill>
                <a:schemeClr val="tx2"/>
              </a:solidFill>
            </a:ln>
          </c:spPr>
          <c:marker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528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9FC8-0548-BCB0-F18504F6503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500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9FC8-0548-BCB0-F18504F6503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601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9FC8-0548-BCB0-F18504F6503A}"/>
                </c:ext>
              </c:extLst>
            </c:dLbl>
            <c:dLbl>
              <c:idx val="3"/>
              <c:layout>
                <c:manualLayout>
                  <c:x val="-1.2964206433147623E-2"/>
                  <c:y val="-2.75635417408274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473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9FC8-0548-BCB0-F18504F6503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460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9FC8-0548-BCB0-F18504F6503A}"/>
                </c:ext>
              </c:extLst>
            </c:dLbl>
            <c:dLbl>
              <c:idx val="5"/>
              <c:layout>
                <c:manualLayout>
                  <c:x val="-1.2964206433147722E-2"/>
                  <c:y val="1.837536565182169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559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9FC8-0548-BCB0-F18504F6503A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720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9FC8-0548-BCB0-F18504F6503A}"/>
                </c:ext>
              </c:extLst>
            </c:dLbl>
            <c:dLbl>
              <c:idx val="7"/>
              <c:layout>
                <c:manualLayout>
                  <c:x val="-7.505593198137997E-3"/>
                  <c:y val="-3.800427724871657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515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9FC8-0548-BCB0-F18504F650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оз'!$BF$13:$BN$13</c:f>
              <c:numCache>
                <c:formatCode>0.0</c:formatCode>
                <c:ptCount val="9"/>
                <c:pt idx="0">
                  <c:v>52.8</c:v>
                </c:pt>
                <c:pt idx="1">
                  <c:v>50</c:v>
                </c:pt>
                <c:pt idx="2">
                  <c:v>60.1</c:v>
                </c:pt>
                <c:pt idx="3">
                  <c:v>47.3</c:v>
                </c:pt>
                <c:pt idx="4">
                  <c:v>46</c:v>
                </c:pt>
                <c:pt idx="5">
                  <c:v>55.9</c:v>
                </c:pt>
                <c:pt idx="6">
                  <c:v>72</c:v>
                </c:pt>
                <c:pt idx="7">
                  <c:v>51.5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5-9FC8-0548-BCB0-F18504F6503A}"/>
            </c:ext>
          </c:extLst>
        </c:ser>
        <c:ser>
          <c:idx val="6"/>
          <c:order val="6"/>
          <c:tx>
            <c:strRef>
              <c:f>'состояние оз'!$BE$14</c:f>
              <c:strCache>
                <c:ptCount val="1"/>
                <c:pt idx="0">
                  <c:v>удобрения кг/га пашни</c:v>
                </c:pt>
              </c:strCache>
            </c:strRef>
          </c:tx>
          <c:spPr>
            <a:ln w="41275">
              <a:solidFill>
                <a:schemeClr val="accent6">
                  <a:lumMod val="50000"/>
                </a:schemeClr>
              </a:solidFill>
            </a:ln>
          </c:spPr>
          <c:marker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6.8232665437619319E-3"/>
                  <c:y val="3.3410353625245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FC8-0548-BCB0-F18504F6503A}"/>
                </c:ext>
              </c:extLst>
            </c:dLbl>
            <c:dLbl>
              <c:idx val="1"/>
              <c:layout>
                <c:manualLayout>
                  <c:x val="-3.0022372792552387E-2"/>
                  <c:y val="-3.9674794929978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FC8-0548-BCB0-F18504F6503A}"/>
                </c:ext>
              </c:extLst>
            </c:dLbl>
            <c:dLbl>
              <c:idx val="2"/>
              <c:layout>
                <c:manualLayout>
                  <c:x val="-3.0389198446449255E-2"/>
                  <c:y val="-3.4654855643044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FC8-0548-BCB0-F18504F6503A}"/>
                </c:ext>
              </c:extLst>
            </c:dLbl>
            <c:dLbl>
              <c:idx val="3"/>
              <c:layout>
                <c:manualLayout>
                  <c:x val="-3.8210292645066729E-2"/>
                  <c:y val="-3.1322206523667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FC8-0548-BCB0-F18504F6503A}"/>
                </c:ext>
              </c:extLst>
            </c:dLbl>
            <c:dLbl>
              <c:idx val="4"/>
              <c:layout>
                <c:manualLayout>
                  <c:x val="-3.4116332718809532E-2"/>
                  <c:y val="-3.549866514785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FC8-0548-BCB0-F18504F6503A}"/>
                </c:ext>
              </c:extLst>
            </c:dLbl>
            <c:dLbl>
              <c:idx val="5"/>
              <c:layout>
                <c:manualLayout>
                  <c:x val="-3.0022372792552387E-2"/>
                  <c:y val="-3.1322206523667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FC8-0548-BCB0-F18504F6503A}"/>
                </c:ext>
              </c:extLst>
            </c:dLbl>
            <c:dLbl>
              <c:idx val="6"/>
              <c:layout>
                <c:manualLayout>
                  <c:x val="-1.5011186396276193E-2"/>
                  <c:y val="-2.7145912320511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FC8-0548-BCB0-F18504F6503A}"/>
                </c:ext>
              </c:extLst>
            </c:dLbl>
            <c:dLbl>
              <c:idx val="7"/>
              <c:layout>
                <c:manualLayout>
                  <c:x val="0"/>
                  <c:y val="1.2528882609467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FC8-0548-BCB0-F18504F6503A}"/>
                </c:ext>
              </c:extLst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оз'!$BF$7:$BN$7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оз'!$BF$14:$BN$14</c:f>
              <c:numCache>
                <c:formatCode>0.0</c:formatCode>
                <c:ptCount val="9"/>
                <c:pt idx="0">
                  <c:v>34.894998519668</c:v>
                </c:pt>
                <c:pt idx="1">
                  <c:v>35.395189471976309</c:v>
                </c:pt>
                <c:pt idx="2">
                  <c:v>50.437315440557796</c:v>
                </c:pt>
                <c:pt idx="3">
                  <c:v>53.876398009004298</c:v>
                </c:pt>
                <c:pt idx="4">
                  <c:v>55.25772209558118</c:v>
                </c:pt>
                <c:pt idx="5">
                  <c:v>60.094516815502196</c:v>
                </c:pt>
                <c:pt idx="6">
                  <c:v>53.085572945895947</c:v>
                </c:pt>
                <c:pt idx="7">
                  <c:v>49.669860669424182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E-9FC8-0548-BCB0-F18504F650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6629120"/>
        <c:axId val="507052032"/>
      </c:lineChart>
      <c:catAx>
        <c:axId val="506629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07052032"/>
        <c:crosses val="autoZero"/>
        <c:auto val="1"/>
        <c:lblAlgn val="ctr"/>
        <c:lblOffset val="100"/>
        <c:noMultiLvlLbl val="0"/>
      </c:catAx>
      <c:valAx>
        <c:axId val="507052032"/>
        <c:scaling>
          <c:orientation val="minMax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5066291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7477463072965005E-3"/>
          <c:y val="0.88676964794333135"/>
          <c:w val="0.98811967214365437"/>
          <c:h val="0.1058805675222095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7378112393819118E-2"/>
          <c:y val="4.01808401735518E-2"/>
          <c:w val="0.93131602548941816"/>
          <c:h val="0.755704317040122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'состояние оз'!$CA$8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cat>
            <c:strRef>
              <c:f>'состояние оз'!$CB$7:$CJ$7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оз'!$CB$8:$CJ$8</c:f>
              <c:numCache>
                <c:formatCode>0.0</c:formatCode>
                <c:ptCount val="9"/>
                <c:pt idx="0">
                  <c:v>66.618497109826592</c:v>
                </c:pt>
                <c:pt idx="1">
                  <c:v>38.169014084507047</c:v>
                </c:pt>
                <c:pt idx="2">
                  <c:v>67.076167076167067</c:v>
                </c:pt>
                <c:pt idx="3">
                  <c:v>85.120643431635401</c:v>
                </c:pt>
                <c:pt idx="4">
                  <c:v>12.394705174488569</c:v>
                </c:pt>
                <c:pt idx="5">
                  <c:v>70</c:v>
                </c:pt>
                <c:pt idx="6">
                  <c:v>64.622701655063366</c:v>
                </c:pt>
                <c:pt idx="7">
                  <c:v>40.625</c:v>
                </c:pt>
                <c:pt idx="8">
                  <c:v>5.1378446115288217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EF-CB49-BEFB-F5593BD203E5}"/>
            </c:ext>
          </c:extLst>
        </c:ser>
        <c:ser>
          <c:idx val="1"/>
          <c:order val="1"/>
          <c:tx>
            <c:strRef>
              <c:f>'состояние оз'!$CA$9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cat>
            <c:strRef>
              <c:f>'состояние оз'!$CB$7:$CJ$7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оз'!$CB$9:$CJ$9</c:f>
              <c:numCache>
                <c:formatCode>0.0</c:formatCode>
                <c:ptCount val="9"/>
                <c:pt idx="0">
                  <c:v>22.687861271676297</c:v>
                </c:pt>
                <c:pt idx="1">
                  <c:v>24.647887323943664</c:v>
                </c:pt>
                <c:pt idx="2">
                  <c:v>17.81326781326781</c:v>
                </c:pt>
                <c:pt idx="3">
                  <c:v>8.9812332439678286</c:v>
                </c:pt>
                <c:pt idx="4">
                  <c:v>0</c:v>
                </c:pt>
                <c:pt idx="5">
                  <c:v>10.263221444095629</c:v>
                </c:pt>
                <c:pt idx="6">
                  <c:v>12.70114502843445</c:v>
                </c:pt>
                <c:pt idx="7">
                  <c:v>59.375000000000014</c:v>
                </c:pt>
                <c:pt idx="8">
                  <c:v>15.413533834586469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EF-CB49-BEFB-F5593BD203E5}"/>
            </c:ext>
          </c:extLst>
        </c:ser>
        <c:ser>
          <c:idx val="2"/>
          <c:order val="2"/>
          <c:tx>
            <c:strRef>
              <c:f>'состояние оз'!$CA$10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</c:spPr>
          <c:invertIfNegative val="0"/>
          <c:cat>
            <c:strRef>
              <c:f>'состояние оз'!$CB$7:$CJ$7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оз'!$CB$10:$CJ$10</c:f>
              <c:numCache>
                <c:formatCode>0.0</c:formatCode>
                <c:ptCount val="9"/>
                <c:pt idx="0">
                  <c:v>10.693641618497111</c:v>
                </c:pt>
                <c:pt idx="1">
                  <c:v>36.478873239436616</c:v>
                </c:pt>
                <c:pt idx="2">
                  <c:v>13.267813267813267</c:v>
                </c:pt>
                <c:pt idx="3">
                  <c:v>5.6300268096514747</c:v>
                </c:pt>
                <c:pt idx="4">
                  <c:v>0</c:v>
                </c:pt>
                <c:pt idx="5">
                  <c:v>19.736778555904372</c:v>
                </c:pt>
                <c:pt idx="6">
                  <c:v>22.67615331650218</c:v>
                </c:pt>
                <c:pt idx="7">
                  <c:v>0</c:v>
                </c:pt>
                <c:pt idx="8">
                  <c:v>60.275689223057647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2EF-CB49-BEFB-F5593BD203E5}"/>
            </c:ext>
          </c:extLst>
        </c:ser>
        <c:ser>
          <c:idx val="3"/>
          <c:order val="3"/>
          <c:tx>
            <c:strRef>
              <c:f>'состояние оз'!$CA$11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strRef>
              <c:f>'состояние оз'!$CB$7:$CJ$7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оз'!$CB$11:$CJ$11</c:f>
              <c:numCache>
                <c:formatCode>0.0</c:formatCode>
                <c:ptCount val="9"/>
                <c:pt idx="0">
                  <c:v>0</c:v>
                </c:pt>
                <c:pt idx="1">
                  <c:v>0.70422535211267612</c:v>
                </c:pt>
                <c:pt idx="2">
                  <c:v>1.8</c:v>
                </c:pt>
                <c:pt idx="3">
                  <c:v>0.3</c:v>
                </c:pt>
                <c:pt idx="4">
                  <c:v>87.6</c:v>
                </c:pt>
                <c:pt idx="5">
                  <c:v>0</c:v>
                </c:pt>
                <c:pt idx="6">
                  <c:v>0</c:v>
                </c:pt>
                <c:pt idx="8">
                  <c:v>19.172932330827063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2EF-CB49-BEFB-F5593BD20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6635776"/>
        <c:axId val="507054336"/>
      </c:barChart>
      <c:lineChart>
        <c:grouping val="standard"/>
        <c:varyColors val="0"/>
        <c:ser>
          <c:idx val="4"/>
          <c:order val="4"/>
          <c:tx>
            <c:strRef>
              <c:f>'состояние оз'!$CA$12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41275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2.9340046138176212E-2"/>
                  <c:y val="-3.09045771033519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EF-CB49-BEFB-F5593BD203E5}"/>
                </c:ext>
              </c:extLst>
            </c:dLbl>
            <c:dLbl>
              <c:idx val="1"/>
              <c:layout>
                <c:manualLayout>
                  <c:x val="6.140832436369279E-3"/>
                  <c:y val="1.71228062329382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EF-CB49-BEFB-F5593BD203E5}"/>
                </c:ext>
              </c:extLst>
            </c:dLbl>
            <c:dLbl>
              <c:idx val="2"/>
              <c:layout>
                <c:manualLayout>
                  <c:x val="-1.9787472976909529E-2"/>
                  <c:y val="2.96515244213736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EF-CB49-BEFB-F5593BD203E5}"/>
                </c:ext>
              </c:extLst>
            </c:dLbl>
            <c:dLbl>
              <c:idx val="3"/>
              <c:layout>
                <c:manualLayout>
                  <c:x val="-1.0234899815642859E-2"/>
                  <c:y val="2.75633773197957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EF-CB49-BEFB-F5593BD203E5}"/>
                </c:ext>
              </c:extLst>
            </c:dLbl>
            <c:dLbl>
              <c:idx val="4"/>
              <c:layout>
                <c:manualLayout>
                  <c:x val="-3.3434006064433343E-2"/>
                  <c:y val="2.54753946392495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2EF-CB49-BEFB-F5593BD203E5}"/>
                </c:ext>
              </c:extLst>
            </c:dLbl>
            <c:dLbl>
              <c:idx val="5"/>
              <c:layout>
                <c:manualLayout>
                  <c:x val="-3.4116332718809534E-3"/>
                  <c:y val="1.5034659131360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EF-CB49-BEFB-F5593BD203E5}"/>
                </c:ext>
              </c:extLst>
            </c:dLbl>
            <c:dLbl>
              <c:idx val="6"/>
              <c:layout>
                <c:manualLayout>
                  <c:x val="-3.4116332718809534E-3"/>
                  <c:y val="-3.758664782840176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2EF-CB49-BEFB-F5593BD203E5}"/>
                </c:ext>
              </c:extLst>
            </c:dLbl>
            <c:dLbl>
              <c:idx val="7"/>
              <c:layout>
                <c:manualLayout>
                  <c:x val="-1.4328859741900004E-2"/>
                  <c:y val="3.17398359439830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EF-CB49-BEFB-F5593BD203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оз'!$CB$7:$CJ$7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оз'!$CB$12:$CJ$12</c:f>
              <c:numCache>
                <c:formatCode>0.0</c:formatCode>
                <c:ptCount val="9"/>
                <c:pt idx="0">
                  <c:v>40.359540766571115</c:v>
                </c:pt>
                <c:pt idx="1">
                  <c:v>29.303937831379532</c:v>
                </c:pt>
                <c:pt idx="2">
                  <c:v>33.926322541432086</c:v>
                </c:pt>
                <c:pt idx="3">
                  <c:v>33.978605706117442</c:v>
                </c:pt>
                <c:pt idx="4">
                  <c:v>34.015839268755933</c:v>
                </c:pt>
                <c:pt idx="5">
                  <c:v>35.1</c:v>
                </c:pt>
                <c:pt idx="6">
                  <c:v>44</c:v>
                </c:pt>
                <c:pt idx="7">
                  <c:v>17.600000000000001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D2EF-CB49-BEFB-F5593BD203E5}"/>
            </c:ext>
          </c:extLst>
        </c:ser>
        <c:ser>
          <c:idx val="5"/>
          <c:order val="5"/>
          <c:tx>
            <c:strRef>
              <c:f>'состояние оз'!$CA$13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41275">
              <a:solidFill>
                <a:schemeClr val="tx2"/>
              </a:solidFill>
            </a:ln>
          </c:spPr>
          <c:marker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556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D2EF-CB49-BEFB-F5593BD203E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464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D2EF-CB49-BEFB-F5593BD203E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595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D2EF-CB49-BEFB-F5593BD203E5}"/>
                </c:ext>
              </c:extLst>
            </c:dLbl>
            <c:dLbl>
              <c:idx val="3"/>
              <c:layout>
                <c:manualLayout>
                  <c:x val="-2.5246086211919153E-2"/>
                  <c:y val="-3.800427724871657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403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D2EF-CB49-BEFB-F5593BD203E5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483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D2EF-CB49-BEFB-F5593BD203E5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497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D2EF-CB49-BEFB-F5593BD203E5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691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D2EF-CB49-BEFB-F5593BD203E5}"/>
                </c:ext>
              </c:extLst>
            </c:dLbl>
            <c:dLbl>
              <c:idx val="7"/>
              <c:layout>
                <c:manualLayout>
                  <c:x val="-7.5055931981380967E-3"/>
                  <c:y val="1.670517681262266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441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D2EF-CB49-BEFB-F5593BD203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оз'!$CB$7:$CJ$7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оз'!$CB$13:$CJ$13</c:f>
              <c:numCache>
                <c:formatCode>0.0</c:formatCode>
                <c:ptCount val="9"/>
                <c:pt idx="0">
                  <c:v>55.6</c:v>
                </c:pt>
                <c:pt idx="1">
                  <c:v>46.4</c:v>
                </c:pt>
                <c:pt idx="2">
                  <c:v>59.5</c:v>
                </c:pt>
                <c:pt idx="3">
                  <c:v>40.299999999999997</c:v>
                </c:pt>
                <c:pt idx="4">
                  <c:v>48.3</c:v>
                </c:pt>
                <c:pt idx="5">
                  <c:v>49.7</c:v>
                </c:pt>
                <c:pt idx="6">
                  <c:v>69.099999999999994</c:v>
                </c:pt>
                <c:pt idx="7">
                  <c:v>44.1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5-D2EF-CB49-BEFB-F5593BD203E5}"/>
            </c:ext>
          </c:extLst>
        </c:ser>
        <c:ser>
          <c:idx val="6"/>
          <c:order val="6"/>
          <c:tx>
            <c:strRef>
              <c:f>'состояние оз'!$CA$14</c:f>
              <c:strCache>
                <c:ptCount val="1"/>
                <c:pt idx="0">
                  <c:v>удобрения кг/га пашни</c:v>
                </c:pt>
              </c:strCache>
            </c:strRef>
          </c:tx>
          <c:spPr>
            <a:ln w="41275">
              <a:solidFill>
                <a:schemeClr val="accent6">
                  <a:lumMod val="50000"/>
                </a:schemeClr>
              </a:solidFill>
            </a:ln>
          </c:spPr>
          <c:marker>
            <c:symbol val="diamond"/>
            <c:size val="9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7975392829423806E-2"/>
                  <c:y val="3.09045771033519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2EF-CB49-BEFB-F5593BD203E5}"/>
                </c:ext>
              </c:extLst>
            </c:dLbl>
            <c:dLbl>
              <c:idx val="2"/>
              <c:layout>
                <c:manualLayout>
                  <c:x val="-2.7975392829423816E-2"/>
                  <c:y val="-3.80042772487165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2EF-CB49-BEFB-F5593BD203E5}"/>
                </c:ext>
              </c:extLst>
            </c:dLbl>
            <c:dLbl>
              <c:idx val="3"/>
              <c:layout>
                <c:manualLayout>
                  <c:x val="-6.1410473424021528E-3"/>
                  <c:y val="1.0022941666541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39</a:t>
                    </a:r>
                    <a:r>
                      <a:rPr lang="ru-RU"/>
                      <a:t>,</a:t>
                    </a:r>
                    <a:r>
                      <a:rPr lang="en-US"/>
                      <a:t>2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D2EF-CB49-BEFB-F5593BD203E5}"/>
                </c:ext>
              </c:extLst>
            </c:dLbl>
            <c:dLbl>
              <c:idx val="4"/>
              <c:layout>
                <c:manualLayout>
                  <c:x val="-3.3434006064433343E-2"/>
                  <c:y val="2.4640135798618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2EF-CB49-BEFB-F5593BD203E5}"/>
                </c:ext>
              </c:extLst>
            </c:dLbl>
            <c:dLbl>
              <c:idx val="5"/>
              <c:layout>
                <c:manualLayout>
                  <c:x val="-3.3434006064433343E-2"/>
                  <c:y val="3.09045771033518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2EF-CB49-BEFB-F5593BD203E5}"/>
                </c:ext>
              </c:extLst>
            </c:dLbl>
            <c:dLbl>
              <c:idx val="6"/>
              <c:layout>
                <c:manualLayout>
                  <c:x val="-2.7975392829423816E-2"/>
                  <c:y val="-3.3827983045560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2EF-CB49-BEFB-F5593BD203E5}"/>
                </c:ext>
              </c:extLst>
            </c:dLbl>
            <c:dLbl>
              <c:idx val="7"/>
              <c:layout>
                <c:manualLayout>
                  <c:x val="-6.1409398893859162E-3"/>
                  <c:y val="-2.75635417408274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2EF-CB49-BEFB-F5593BD203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оз'!$CB$7:$CJ$7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оз'!$CB$14:$CJ$14</c:f>
              <c:numCache>
                <c:formatCode>0.0</c:formatCode>
                <c:ptCount val="9"/>
                <c:pt idx="0">
                  <c:v>38.193056297979957</c:v>
                </c:pt>
                <c:pt idx="1">
                  <c:v>36.887772546042413</c:v>
                </c:pt>
                <c:pt idx="2">
                  <c:v>37.007614554124615</c:v>
                </c:pt>
                <c:pt idx="3">
                  <c:v>39.224544182435409</c:v>
                </c:pt>
                <c:pt idx="4">
                  <c:v>42.733554265928404</c:v>
                </c:pt>
                <c:pt idx="5">
                  <c:v>49.807153503762173</c:v>
                </c:pt>
                <c:pt idx="6">
                  <c:v>52.746918937684427</c:v>
                </c:pt>
                <c:pt idx="7">
                  <c:v>52.78488977608054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D-D2EF-CB49-BEFB-F5593BD20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6635776"/>
        <c:axId val="507054336"/>
      </c:lineChart>
      <c:catAx>
        <c:axId val="506635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07054336"/>
        <c:crosses val="autoZero"/>
        <c:auto val="1"/>
        <c:lblAlgn val="ctr"/>
        <c:lblOffset val="100"/>
        <c:noMultiLvlLbl val="0"/>
      </c:catAx>
      <c:valAx>
        <c:axId val="507054336"/>
        <c:scaling>
          <c:orientation val="minMax"/>
          <c:max val="9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5066357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8686599866786076"/>
          <c:w val="0.99255293088363949"/>
          <c:h val="9.924502794910905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8341830180608102E-2"/>
          <c:y val="5.1400554097404488E-2"/>
          <c:w val="0.91110261515927815"/>
          <c:h val="0.725335492512106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'состояние оз'!$M$8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оз'!$N$8:$V$8</c:f>
              <c:numCache>
                <c:formatCode>0.0</c:formatCode>
                <c:ptCount val="9"/>
                <c:pt idx="0">
                  <c:v>38.405797101449281</c:v>
                </c:pt>
                <c:pt idx="1">
                  <c:v>55.032119914346886</c:v>
                </c:pt>
                <c:pt idx="2">
                  <c:v>32.8125</c:v>
                </c:pt>
                <c:pt idx="3">
                  <c:v>65.945945945945951</c:v>
                </c:pt>
                <c:pt idx="4">
                  <c:v>15.15151515151515</c:v>
                </c:pt>
                <c:pt idx="5">
                  <c:v>56.473633016049462</c:v>
                </c:pt>
                <c:pt idx="6">
                  <c:v>66.785944741010155</c:v>
                </c:pt>
                <c:pt idx="7">
                  <c:v>29.337539432176658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4E-E14D-A37F-E36D14C63A8E}"/>
            </c:ext>
          </c:extLst>
        </c:ser>
        <c:ser>
          <c:idx val="1"/>
          <c:order val="1"/>
          <c:tx>
            <c:strRef>
              <c:f>'состояние оз'!$M$9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оз'!$N$9:$V$9</c:f>
              <c:numCache>
                <c:formatCode>0.0</c:formatCode>
                <c:ptCount val="9"/>
                <c:pt idx="0">
                  <c:v>31.40096618357488</c:v>
                </c:pt>
                <c:pt idx="1">
                  <c:v>38.329764453961452</c:v>
                </c:pt>
                <c:pt idx="2">
                  <c:v>33.3984375</c:v>
                </c:pt>
                <c:pt idx="3">
                  <c:v>26.846846846846848</c:v>
                </c:pt>
                <c:pt idx="4">
                  <c:v>14.973262032085561</c:v>
                </c:pt>
                <c:pt idx="5">
                  <c:v>33.79941638296394</c:v>
                </c:pt>
                <c:pt idx="6">
                  <c:v>21.853307522340199</c:v>
                </c:pt>
                <c:pt idx="7">
                  <c:v>66.246056782334378</c:v>
                </c:pt>
                <c:pt idx="8">
                  <c:v>19.064124783362217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84E-E14D-A37F-E36D14C63A8E}"/>
            </c:ext>
          </c:extLst>
        </c:ser>
        <c:ser>
          <c:idx val="2"/>
          <c:order val="2"/>
          <c:tx>
            <c:strRef>
              <c:f>'состояние оз'!$M$10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оз'!$N$10:$V$10</c:f>
              <c:numCache>
                <c:formatCode>0.0</c:formatCode>
                <c:ptCount val="9"/>
                <c:pt idx="0">
                  <c:v>18.115942028985508</c:v>
                </c:pt>
                <c:pt idx="1">
                  <c:v>6.6381156316916492</c:v>
                </c:pt>
                <c:pt idx="2">
                  <c:v>29.296875</c:v>
                </c:pt>
                <c:pt idx="3">
                  <c:v>2.8828828828828827</c:v>
                </c:pt>
                <c:pt idx="4">
                  <c:v>39.9</c:v>
                </c:pt>
                <c:pt idx="5">
                  <c:v>9.7269506009865889</c:v>
                </c:pt>
                <c:pt idx="6">
                  <c:v>9.2724037465047626</c:v>
                </c:pt>
                <c:pt idx="7">
                  <c:v>4.4164037854889582</c:v>
                </c:pt>
                <c:pt idx="8">
                  <c:v>71.92374350086655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84E-E14D-A37F-E36D14C63A8E}"/>
            </c:ext>
          </c:extLst>
        </c:ser>
        <c:ser>
          <c:idx val="3"/>
          <c:order val="3"/>
          <c:tx>
            <c:strRef>
              <c:f>'состояние оз'!$M$11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оз'!$N$11:$V$11</c:f>
              <c:numCache>
                <c:formatCode>0.0</c:formatCode>
                <c:ptCount val="9"/>
                <c:pt idx="0">
                  <c:v>12.077294685990339</c:v>
                </c:pt>
                <c:pt idx="1">
                  <c:v>0</c:v>
                </c:pt>
                <c:pt idx="2">
                  <c:v>4.4921874999999947</c:v>
                </c:pt>
                <c:pt idx="3">
                  <c:v>4.3243243243243219</c:v>
                </c:pt>
                <c:pt idx="4">
                  <c:v>29.946524064171129</c:v>
                </c:pt>
                <c:pt idx="5">
                  <c:v>0</c:v>
                </c:pt>
                <c:pt idx="6">
                  <c:v>2.0883439901448897</c:v>
                </c:pt>
                <c:pt idx="8">
                  <c:v>9.0121317157712344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84E-E14D-A37F-E36D14C63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6902528"/>
        <c:axId val="507056640"/>
      </c:barChart>
      <c:lineChart>
        <c:grouping val="standard"/>
        <c:varyColors val="0"/>
        <c:ser>
          <c:idx val="4"/>
          <c:order val="4"/>
          <c:tx>
            <c:strRef>
              <c:f>'состояние оз'!$M$12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41275">
              <a:solidFill>
                <a:srgbClr val="00B050"/>
              </a:solidFill>
            </a:ln>
          </c:spPr>
          <c:marker>
            <c:spPr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2.9340046138176212E-2"/>
                  <c:y val="3.3827983045560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4E-E14D-A37F-E36D14C63A8E}"/>
                </c:ext>
              </c:extLst>
            </c:dLbl>
            <c:dLbl>
              <c:idx val="1"/>
              <c:layout>
                <c:manualLayout>
                  <c:x val="-1.1599553124395241E-2"/>
                  <c:y val="2.33872475376716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4E-E14D-A37F-E36D14C63A8E}"/>
                </c:ext>
              </c:extLst>
            </c:dLbl>
            <c:dLbl>
              <c:idx val="2"/>
              <c:layout>
                <c:manualLayout>
                  <c:x val="-8.8702465068904775E-3"/>
                  <c:y val="2.75635417408274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84E-E14D-A37F-E36D14C63A8E}"/>
                </c:ext>
              </c:extLst>
            </c:dLbl>
            <c:dLbl>
              <c:idx val="3"/>
              <c:layout>
                <c:manualLayout>
                  <c:x val="-2.2516779594414293E-2"/>
                  <c:y val="3.1739835943983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4E-E14D-A37F-E36D14C63A8E}"/>
                </c:ext>
              </c:extLst>
            </c:dLbl>
            <c:dLbl>
              <c:idx val="4"/>
              <c:layout>
                <c:manualLayout>
                  <c:x val="-5.3903805695718961E-2"/>
                  <c:y val="-2.04638415954627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84E-E14D-A37F-E36D14C63A8E}"/>
                </c:ext>
              </c:extLst>
            </c:dLbl>
            <c:dLbl>
              <c:idx val="5"/>
              <c:layout>
                <c:manualLayout>
                  <c:x val="-3.2069352755680958E-2"/>
                  <c:y val="-3.50808713065076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4E-E14D-A37F-E36D14C63A8E}"/>
                </c:ext>
              </c:extLst>
            </c:dLbl>
            <c:dLbl>
              <c:idx val="6"/>
              <c:layout>
                <c:manualLayout>
                  <c:x val="-1.2964206433147623E-2"/>
                  <c:y val="-1.62875473923071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84E-E14D-A37F-E36D14C63A8E}"/>
                </c:ext>
              </c:extLst>
            </c:dLbl>
            <c:dLbl>
              <c:idx val="7"/>
              <c:layout>
                <c:manualLayout>
                  <c:x val="-3.4116332718810531E-3"/>
                  <c:y val="1.29465120297825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84E-E14D-A37F-E36D14C63A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оз'!$N$12:$V$12</c:f>
              <c:numCache>
                <c:formatCode>0.0</c:formatCode>
                <c:ptCount val="9"/>
                <c:pt idx="0">
                  <c:v>40.674083862625579</c:v>
                </c:pt>
                <c:pt idx="1">
                  <c:v>34.615534651597159</c:v>
                </c:pt>
                <c:pt idx="2">
                  <c:v>34.287873613258675</c:v>
                </c:pt>
                <c:pt idx="3">
                  <c:v>33.997733660156122</c:v>
                </c:pt>
                <c:pt idx="4">
                  <c:v>35.669727864059865</c:v>
                </c:pt>
                <c:pt idx="5">
                  <c:v>37.700000000000003</c:v>
                </c:pt>
                <c:pt idx="6">
                  <c:v>42</c:v>
                </c:pt>
                <c:pt idx="7">
                  <c:v>23.1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C84E-E14D-A37F-E36D14C63A8E}"/>
            </c:ext>
          </c:extLst>
        </c:ser>
        <c:ser>
          <c:idx val="5"/>
          <c:order val="5"/>
          <c:tx>
            <c:strRef>
              <c:f>'состояние оз'!$M$13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41275">
              <a:solidFill>
                <a:schemeClr val="tx2"/>
              </a:solidFill>
            </a:ln>
          </c:spPr>
          <c:marker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dLbls>
            <c:dLbl>
              <c:idx val="0"/>
              <c:layout>
                <c:manualLayout>
                  <c:x val="-3.0704699446928579E-2"/>
                  <c:y val="2.75635417408274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457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C84E-E14D-A37F-E36D14C63A8E}"/>
                </c:ext>
              </c:extLst>
            </c:dLbl>
            <c:dLbl>
              <c:idx val="1"/>
              <c:layout>
                <c:manualLayout>
                  <c:x val="-2.9340046138176198E-2"/>
                  <c:y val="2.965168884240523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449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C84E-E14D-A37F-E36D14C63A8E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503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C84E-E14D-A37F-E36D14C63A8E}"/>
                </c:ext>
              </c:extLst>
            </c:dLbl>
            <c:dLbl>
              <c:idx val="3"/>
              <c:layout>
                <c:manualLayout>
                  <c:x val="-2.7975392829423816E-2"/>
                  <c:y val="-4.13453126112411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353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C84E-E14D-A37F-E36D14C63A8E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513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C84E-E14D-A37F-E36D14C63A8E}"/>
                </c:ext>
              </c:extLst>
            </c:dLbl>
            <c:dLbl>
              <c:idx val="5"/>
              <c:layout>
                <c:manualLayout>
                  <c:x val="-2.5246086211919053E-2"/>
                  <c:y val="3.800427724871657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591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C84E-E14D-A37F-E36D14C63A8E}"/>
                </c:ext>
              </c:extLst>
            </c:dLbl>
            <c:dLbl>
              <c:idx val="6"/>
              <c:layout>
                <c:manualLayout>
                  <c:x val="-2.9340046138176198E-2"/>
                  <c:y val="3.173983594398303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554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C84E-E14D-A37F-E36D14C63A8E}"/>
                </c:ext>
              </c:extLst>
            </c:dLbl>
            <c:dLbl>
              <c:idx val="7"/>
              <c:layout>
                <c:manualLayout>
                  <c:x val="-1.023489981564296E-2"/>
                  <c:y val="3.173983594398307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456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C84E-E14D-A37F-E36D14C63A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оз'!$N$13:$V$13</c:f>
              <c:numCache>
                <c:formatCode>0.0</c:formatCode>
                <c:ptCount val="9"/>
                <c:pt idx="0">
                  <c:v>45.7</c:v>
                </c:pt>
                <c:pt idx="1">
                  <c:v>44.9</c:v>
                </c:pt>
                <c:pt idx="2">
                  <c:v>50.3</c:v>
                </c:pt>
                <c:pt idx="3">
                  <c:v>35.299999999999997</c:v>
                </c:pt>
                <c:pt idx="4">
                  <c:v>51.3</c:v>
                </c:pt>
                <c:pt idx="5">
                  <c:v>59.1</c:v>
                </c:pt>
                <c:pt idx="6">
                  <c:v>55.4</c:v>
                </c:pt>
                <c:pt idx="7">
                  <c:v>45.6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5-C84E-E14D-A37F-E36D14C63A8E}"/>
            </c:ext>
          </c:extLst>
        </c:ser>
        <c:ser>
          <c:idx val="6"/>
          <c:order val="6"/>
          <c:tx>
            <c:strRef>
              <c:f>'состояние оз'!$M$14</c:f>
              <c:strCache>
                <c:ptCount val="1"/>
                <c:pt idx="0">
                  <c:v>удобрения кг/га пашни</c:v>
                </c:pt>
              </c:strCache>
            </c:strRef>
          </c:tx>
          <c:spPr>
            <a:ln w="41275">
              <a:solidFill>
                <a:schemeClr val="accent6">
                  <a:lumMod val="50000"/>
                </a:schemeClr>
              </a:solidFill>
            </a:ln>
          </c:spPr>
          <c:marker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'состояние оз'!$N$7:$V$7</c:f>
              <c:strCache>
                <c:ptCount val="9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  <c:pt idx="8">
                  <c:v>2024-2025</c:v>
                </c:pt>
              </c:strCache>
            </c:strRef>
          </c:cat>
          <c:val>
            <c:numRef>
              <c:f>'состояние оз'!$N$14:$V$14</c:f>
              <c:numCache>
                <c:formatCode>0.0</c:formatCode>
                <c:ptCount val="9"/>
                <c:pt idx="0">
                  <c:v>46.049126456084117</c:v>
                </c:pt>
                <c:pt idx="1">
                  <c:v>46.688067855261018</c:v>
                </c:pt>
                <c:pt idx="2">
                  <c:v>58.289194758125696</c:v>
                </c:pt>
                <c:pt idx="3">
                  <c:v>57.500527509089856</c:v>
                </c:pt>
                <c:pt idx="4">
                  <c:v>65.924601650785249</c:v>
                </c:pt>
                <c:pt idx="5">
                  <c:v>62.737299320748576</c:v>
                </c:pt>
                <c:pt idx="6">
                  <c:v>67.424803176098507</c:v>
                </c:pt>
                <c:pt idx="7">
                  <c:v>72.951012717852095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6-C84E-E14D-A37F-E36D14C63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6902528"/>
        <c:axId val="507056640"/>
      </c:lineChart>
      <c:catAx>
        <c:axId val="506902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07056640"/>
        <c:crosses val="autoZero"/>
        <c:auto val="1"/>
        <c:lblAlgn val="ctr"/>
        <c:lblOffset val="100"/>
        <c:noMultiLvlLbl val="0"/>
      </c:catAx>
      <c:valAx>
        <c:axId val="507056640"/>
        <c:scaling>
          <c:orientation val="minMax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5069025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44575678040244E-2"/>
          <c:y val="0.87959858907024346"/>
          <c:w val="0.97310848643919512"/>
          <c:h val="0.106512437546726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DB474-A228-4502-9FAB-DC7CCFEA3FCC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FAFCE-1BF1-43DB-B87E-9498BF5F6A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92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195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169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64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195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93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465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769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812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46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968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9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480060" indent="-342900" algn="l">
              <a:defRPr sz="41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9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1629486"/>
            <a:ext cx="5966666" cy="1817510"/>
          </a:xfrm>
          <a:effectLst/>
        </p:spPr>
        <p:txBody>
          <a:bodyPr anchor="b"/>
          <a:lstStyle>
            <a:lvl1pPr algn="r">
              <a:defRPr sz="35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1"/>
            <a:ext cx="3636085" cy="943870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2623351"/>
            <a:ext cx="3388660" cy="160463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35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68580" tIns="34290" rIns="68580" bIns="3429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1"/>
            <a:ext cx="2514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2290CA-A46A-4C7B-9593-F54010883F12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1"/>
            <a:ext cx="335280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1"/>
            <a:ext cx="18288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5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082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20978" r="54950"/>
          <a:stretch/>
        </p:blipFill>
        <p:spPr bwMode="auto">
          <a:xfrm>
            <a:off x="105369" y="161906"/>
            <a:ext cx="1432485" cy="481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55862" y="4027156"/>
            <a:ext cx="3908442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Тарасовский, 30 января 2025 года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66851" y="2433525"/>
            <a:ext cx="6965732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Докладчик: </a:t>
            </a:r>
            <a:r>
              <a:rPr lang="ru-RU" alt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Сагакова Ирина Викторовна</a:t>
            </a:r>
          </a:p>
          <a:p>
            <a:pPr lvl="0">
              <a:spcBef>
                <a:spcPct val="0"/>
              </a:spcBef>
            </a:pPr>
            <a:r>
              <a:rPr lang="ru-RU" alt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начальник отдела организации учета применения средств химизации ФГБУ ГЦАС  «Ростовский» </a:t>
            </a:r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1317660" y="704739"/>
            <a:ext cx="7826340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lvl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Состояние посевов озимой пшеницы и особенности ранневесенней подкормки урожая 2025 года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8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994" y="27759"/>
            <a:ext cx="9085006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урожайности озимой пшеницы от суммы осадков за сельхоз/год, 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посевов  и внесенных удобрений в Миллеровском районе</a:t>
            </a: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228902"/>
              </p:ext>
            </p:extLst>
          </p:nvPr>
        </p:nvGraphicFramePr>
        <p:xfrm>
          <a:off x="73743" y="523568"/>
          <a:ext cx="8989142" cy="4527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0231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5314" y="27759"/>
            <a:ext cx="9209314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урожайности озимой пшеницы от суммы осадков за сельхоз/год, 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посевов  и внесенных удобрений в Каменском районе</a:t>
            </a: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579859"/>
              </p:ext>
            </p:extLst>
          </p:nvPr>
        </p:nvGraphicFramePr>
        <p:xfrm>
          <a:off x="58995" y="538316"/>
          <a:ext cx="9018638" cy="454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6072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256025"/>
              </p:ext>
            </p:extLst>
          </p:nvPr>
        </p:nvGraphicFramePr>
        <p:xfrm>
          <a:off x="58993" y="66355"/>
          <a:ext cx="9018638" cy="5021838"/>
        </p:xfrm>
        <a:graphic>
          <a:graphicData uri="http://schemas.openxmlformats.org/drawingml/2006/table">
            <a:tbl>
              <a:tblPr/>
              <a:tblGrid>
                <a:gridCol w="9144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09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57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683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609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4210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17356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Казанская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Боковская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Чертково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Миллерово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Каменск-Шахтинский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5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осадков за период</a:t>
                      </a: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20.08 по 31.12,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70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7078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7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нормы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7078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20.01.</a:t>
                      </a: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37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нормы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0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650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701897"/>
              </p:ext>
            </p:extLst>
          </p:nvPr>
        </p:nvGraphicFramePr>
        <p:xfrm>
          <a:off x="95062" y="481740"/>
          <a:ext cx="8953876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81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3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83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36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1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увлажнения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в слое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 см, мм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увлажнения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в слое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0-20 см, мм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и более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и более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120 - 150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16 - 20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90 - 120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10 - 15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60 - 90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Плохая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10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Очень низкая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60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81630"/>
            <a:ext cx="91439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Шкала оценки запасов продуктивной влаги В ОСЕННИЙ ПЕРИОД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207718"/>
              </p:ext>
            </p:extLst>
          </p:nvPr>
        </p:nvGraphicFramePr>
        <p:xfrm>
          <a:off x="76954" y="3063718"/>
          <a:ext cx="8990092" cy="1898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09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00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00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591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1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обеспеченности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в слое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 см, кг/га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обеспеченности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в слое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0-40 см, кг/га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и более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и более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90 - 150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60 - 90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40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50 - 90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60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20 - 50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111583" y="2584477"/>
            <a:ext cx="49208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Шкала оценки запасов нитратного азота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7222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599752"/>
              </p:ext>
            </p:extLst>
          </p:nvPr>
        </p:nvGraphicFramePr>
        <p:xfrm>
          <a:off x="73737" y="81121"/>
          <a:ext cx="9003895" cy="4977580"/>
        </p:xfrm>
        <a:graphic>
          <a:graphicData uri="http://schemas.openxmlformats.org/drawingml/2006/table">
            <a:tbl>
              <a:tblPr/>
              <a:tblGrid>
                <a:gridCol w="14822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68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88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25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51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25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46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7518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3094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8993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1550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9999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9999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629496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3551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района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Дата отбора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продуктивной влаги </a:t>
                      </a:r>
                      <a:r>
                        <a:rPr lang="ru-RU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предшественнику пар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слое почвы,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1" marR="6691" marT="66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1" marR="6691" marT="66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2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40-50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50-60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60-70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70-80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80-90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07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Шолоховский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0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07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Верхнедонской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0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07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Боковский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0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07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Миллеровский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0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07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Кашарский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0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07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Тарасовский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0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07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Каменский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0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5467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790487"/>
              </p:ext>
            </p:extLst>
          </p:nvPr>
        </p:nvGraphicFramePr>
        <p:xfrm>
          <a:off x="14749" y="51627"/>
          <a:ext cx="9107128" cy="5061257"/>
        </p:xfrm>
        <a:graphic>
          <a:graphicData uri="http://schemas.openxmlformats.org/drawingml/2006/table">
            <a:tbl>
              <a:tblPr/>
              <a:tblGrid>
                <a:gridCol w="10692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70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04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83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40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56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569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569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3094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2356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2356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4569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6460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54154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71036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2833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Предшест-венник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отбора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продуктивной влаги по </a:t>
                      </a:r>
                      <a:r>
                        <a:rPr lang="ru-RU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непаровым</a:t>
                      </a:r>
                      <a:r>
                        <a:rPr lang="ru-RU" sz="1800" b="1" i="0" u="sng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предшественникам</a:t>
                      </a:r>
                      <a:r>
                        <a:rPr lang="ru-RU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40-50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60-70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70-80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98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Шолоховский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98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Верхнедон-ской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Озимая пшеница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98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Боковский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Озимая пшеница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989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Чертковский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Лён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98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98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Подсолнеч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-ник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1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98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Миллеров-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Люцерна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1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98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Кашарский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Озимая пшеница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1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98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Тарасовский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Подсолнеч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-ник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51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98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Каменский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Озимая пшеница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51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5631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141691"/>
              </p:ext>
            </p:extLst>
          </p:nvPr>
        </p:nvGraphicFramePr>
        <p:xfrm>
          <a:off x="66367" y="66363"/>
          <a:ext cx="9026013" cy="5014457"/>
        </p:xfrm>
        <a:graphic>
          <a:graphicData uri="http://schemas.openxmlformats.org/drawingml/2006/table">
            <a:tbl>
              <a:tblPr/>
              <a:tblGrid>
                <a:gridCol w="1430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51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80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80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80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922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7922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7922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7922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7922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2971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Районы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Предшественник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нитратного азота, кг/га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аммонийного азота, кг/га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2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август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декабрь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август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декабрь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2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84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Шолоховский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8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84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Верхнедонской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8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84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Боковский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8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84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Чертковский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Лён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8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Подсолнечник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84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Миллеровский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8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Люцерна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84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Кашарский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8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84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Тарасовский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8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Подсолнечник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782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Каменский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58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47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2124075" y="0"/>
            <a:ext cx="55395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Условия прорастания семян озимой пшеницы</a:t>
            </a:r>
          </a:p>
        </p:txBody>
      </p:sp>
      <p:sp>
        <p:nvSpPr>
          <p:cNvPr id="36867" name="Прямоугольник 2"/>
          <p:cNvSpPr>
            <a:spLocks noChangeArrowheads="1"/>
          </p:cNvSpPr>
          <p:nvPr/>
        </p:nvSpPr>
        <p:spPr bwMode="auto">
          <a:xfrm>
            <a:off x="126608" y="393077"/>
            <a:ext cx="9017391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Оптимальные температура для прорастания семян - 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25,8 °С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максимальная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-30°С.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Прекращение прорас­тания и вытягивание про­ростков можно ожидать при температуре почвы больше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 °С.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Температура почвы выше 20 °С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вероятнее всего, будет выше идеальной для прорастания семян пшеницы.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Прорастание семян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19°С наблюдается через 1,3 дня,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при15,8° -2 дня,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10,21°С-3 дня,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4,4°С -6 дней.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При температуре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14-16°С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и наличии воды всходы появляются через 7-9 дней после сева.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При их повышении этот период сокращается на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1,5-2 дня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Продолжительность периода всходы-кущение зависит от условий внешней среды и колеблется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12 до 30 дней.</a:t>
            </a:r>
            <a:r>
              <a:rPr lang="ru-RU" alt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От начала кущения до прекращения осенней вегетации проходит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22 до 43 дней.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6. Продолжительность периода от полных всходов до конца осенней вегетации проходит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дня при средней температуре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8,9°С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и сумме                                                    активных температур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500°С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8980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0" y="1258"/>
            <a:ext cx="906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Северо-Западная природно-хозяйственная зона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748535"/>
              </p:ext>
            </p:extLst>
          </p:nvPr>
        </p:nvGraphicFramePr>
        <p:xfrm>
          <a:off x="74141" y="370590"/>
          <a:ext cx="5971196" cy="4676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63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01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29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07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28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962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3851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Шолоховский район    ООО «Гарант»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ВВСН - 10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ВВСН- 11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73906"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24.09.2024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(87 дней)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16.09.2024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(96 дней)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-Аскет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 Стиль 18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 20 см (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2023-50 см)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 нет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(2023-10 см)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Запас продуктивной влаги, мм, нитратного азота, кг/га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2024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глубина,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142,4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71,3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pic>
        <p:nvPicPr>
          <p:cNvPr id="1026" name="Рисунок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t="14720" r="8412" b="38619"/>
          <a:stretch/>
        </p:blipFill>
        <p:spPr bwMode="auto">
          <a:xfrm>
            <a:off x="220032" y="1026994"/>
            <a:ext cx="2700244" cy="19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13213" r="5579" b="45161"/>
          <a:stretch/>
        </p:blipFill>
        <p:spPr bwMode="auto">
          <a:xfrm>
            <a:off x="3120887" y="1026994"/>
            <a:ext cx="2833522" cy="197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67514" y="370590"/>
            <a:ext cx="3206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Распределение запаса продуктивной 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влаги по профилю, мм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9211" y="1467732"/>
            <a:ext cx="4273090" cy="307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820" y="4287301"/>
            <a:ext cx="811975" cy="51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151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0" y="-7097"/>
            <a:ext cx="906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Северо-Западная природно-хозяйственная зона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085043"/>
              </p:ext>
            </p:extLst>
          </p:nvPr>
        </p:nvGraphicFramePr>
        <p:xfrm>
          <a:off x="74141" y="317237"/>
          <a:ext cx="6035906" cy="4768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4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47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08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24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80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3098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3378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55556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Верхнедонской район    СПК «Донское поле»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073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Озимая пшеница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4650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ВВСН - 11 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ВВСН - 11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1275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3023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09.09.2024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(103 дня)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10.09.2024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(101 день)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3857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-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Гром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Миссия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3023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–70 см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см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– 30см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см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3023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Запас продуктивной влаги, мм, нитратного азота, кг/га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409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084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174,9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0848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084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084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67514" y="370590"/>
            <a:ext cx="320658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Распределение запаса продуктивной </a:t>
            </a: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влаги по профилю, мм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b="53946"/>
          <a:stretch/>
        </p:blipFill>
        <p:spPr bwMode="auto">
          <a:xfrm>
            <a:off x="276860" y="1036320"/>
            <a:ext cx="2720339" cy="1869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" r="14189" b="51339"/>
          <a:stretch/>
        </p:blipFill>
        <p:spPr bwMode="auto">
          <a:xfrm>
            <a:off x="3165696" y="1036320"/>
            <a:ext cx="2886743" cy="1869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9485" y="1568198"/>
            <a:ext cx="4292779" cy="285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932" y="1331609"/>
            <a:ext cx="911087" cy="75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60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9092381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4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950" dirty="0"/>
              <a:t>Изменение соотношения элементов, вносимых с минеральными удобрениями</a:t>
            </a:r>
          </a:p>
        </p:txBody>
      </p:sp>
      <p:graphicFrame>
        <p:nvGraphicFramePr>
          <p:cNvPr id="12" name="Диаграмм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535156"/>
              </p:ext>
            </p:extLst>
          </p:nvPr>
        </p:nvGraphicFramePr>
        <p:xfrm>
          <a:off x="81116" y="392416"/>
          <a:ext cx="9011265" cy="4673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39" y="0"/>
            <a:ext cx="906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Северо-Западная природно-хозяйственная зона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690821"/>
              </p:ext>
            </p:extLst>
          </p:nvPr>
        </p:nvGraphicFramePr>
        <p:xfrm>
          <a:off x="74139" y="370590"/>
          <a:ext cx="5889781" cy="47384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37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81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69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0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82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78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2397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91343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Боковский район    ООО «Рыбхоз Маяк»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1343"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Озимая пшеница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1343">
                <a:tc gridSpan="4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ВВСН- 11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227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1343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05.09.2024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(106 дней)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05.09.2024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(106дней)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1343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-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Тимирязевка 150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Тимирязевка 150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485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–20 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&gt; 100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см)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 нет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(2023 - 8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см)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1343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Запас продуктивной влаги, мм, нитратного азота, кг/га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91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917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91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75,6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1343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917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91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67514" y="370590"/>
            <a:ext cx="320658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Распределение запаса продуктивной 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влаги по профилю, мм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4" r="9275" b="40410"/>
          <a:stretch/>
        </p:blipFill>
        <p:spPr bwMode="auto">
          <a:xfrm>
            <a:off x="386052" y="967253"/>
            <a:ext cx="2343592" cy="1767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r="42203"/>
          <a:stretch/>
        </p:blipFill>
        <p:spPr bwMode="auto">
          <a:xfrm rot="5400000">
            <a:off x="3646684" y="529622"/>
            <a:ext cx="1767841" cy="2643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9372" y="1424330"/>
            <a:ext cx="4261324" cy="302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984" y="4317310"/>
            <a:ext cx="911087" cy="75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66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0" y="1258"/>
            <a:ext cx="906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Северо-Западная природно-хозяйственная зона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32201"/>
              </p:ext>
            </p:extLst>
          </p:nvPr>
        </p:nvGraphicFramePr>
        <p:xfrm>
          <a:off x="74140" y="339812"/>
          <a:ext cx="5920094" cy="4691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39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01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31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38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8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56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44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Чертковский район    ООО «Агро-Союз»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Подсолнечник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ВВСН-11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67804"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09.09.2024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(102 дня)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07.09.2024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 дня)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-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 Дона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 Дона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-30 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(2023 - 90 см)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-10 см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(2023-50см)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Запас продуктивной влаги, мм, нитратного азота, кг/га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67514" y="370590"/>
            <a:ext cx="320658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Распределение запаса продуктивной 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влаги по профилю, мм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49044"/>
          <a:stretch/>
        </p:blipFill>
        <p:spPr bwMode="auto">
          <a:xfrm>
            <a:off x="328611" y="1023145"/>
            <a:ext cx="2654935" cy="1559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b="53262"/>
          <a:stretch/>
        </p:blipFill>
        <p:spPr bwMode="auto">
          <a:xfrm>
            <a:off x="3183175" y="964884"/>
            <a:ext cx="2695027" cy="16181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8690" y="1388192"/>
            <a:ext cx="4373805" cy="313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92" y="4591050"/>
            <a:ext cx="15049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298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0" y="0"/>
            <a:ext cx="906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Северо-Западная природно-хозяйственная зона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031849"/>
              </p:ext>
            </p:extLst>
          </p:nvPr>
        </p:nvGraphicFramePr>
        <p:xfrm>
          <a:off x="74140" y="338554"/>
          <a:ext cx="5994557" cy="4779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3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6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51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58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328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3288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Миллеровский район    ООО «Дон-Агро»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Люцерна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07.09.2024 (104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дня)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23.10.2024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(58 дней)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-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Безостая 100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Безостая 100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70 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см)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 30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(2023 - 9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см)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Запас продуктивной влаги, мм, нитратного азота, кг/га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369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67514" y="370590"/>
            <a:ext cx="320658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Распределение запаса продуктивной 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влаги по профилю, мм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39"/>
          <a:stretch/>
        </p:blipFill>
        <p:spPr bwMode="auto">
          <a:xfrm>
            <a:off x="203200" y="942339"/>
            <a:ext cx="2682240" cy="1841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9" b="51803"/>
          <a:stretch/>
        </p:blipFill>
        <p:spPr bwMode="auto">
          <a:xfrm>
            <a:off x="3126103" y="973454"/>
            <a:ext cx="2847977" cy="1810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7378" y="1436879"/>
            <a:ext cx="4335867" cy="307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35" y="1309370"/>
            <a:ext cx="922020" cy="54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68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0" y="1258"/>
            <a:ext cx="906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Северо-Западная природно-хозяйственная зона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525840"/>
              </p:ext>
            </p:extLst>
          </p:nvPr>
        </p:nvGraphicFramePr>
        <p:xfrm>
          <a:off x="241935" y="339812"/>
          <a:ext cx="5835042" cy="4730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9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3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0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81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38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44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44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Кашарский район    ИП Глава КФХ Казачков А.А.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Озимая пшеница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15.09.2024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(96 дней)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08.09.2024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(103 дня)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-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Аскет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Писанка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30 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7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см)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 20 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(2023 - 9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см)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Запас продуктивной влаги, мм, нитратного азота, кг/га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67514" y="370590"/>
            <a:ext cx="320658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Распределение запаса продуктивной 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влаги по профилю, мм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0"/>
          <a:stretch/>
        </p:blipFill>
        <p:spPr bwMode="auto">
          <a:xfrm>
            <a:off x="292735" y="972775"/>
            <a:ext cx="2747010" cy="1770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455"/>
          <a:stretch/>
        </p:blipFill>
        <p:spPr bwMode="auto">
          <a:xfrm>
            <a:off x="3322559" y="972775"/>
            <a:ext cx="2573020" cy="1699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9125" y="1408626"/>
            <a:ext cx="4393262" cy="307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18" y="1097929"/>
            <a:ext cx="911087" cy="75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892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1" y="0"/>
            <a:ext cx="906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Северо-Западная природно-хозяйственная зона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976916"/>
              </p:ext>
            </p:extLst>
          </p:nvPr>
        </p:nvGraphicFramePr>
        <p:xfrm>
          <a:off x="72988" y="370590"/>
          <a:ext cx="5973116" cy="4651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09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56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28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37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389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3030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Тарасовский район    СПК «Правда»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Подсолнечник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ВВСН-11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10.09.2024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(101 день)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20.09.2024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(91 день)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-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Ермак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Ермак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30 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см)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 30 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(2023 - нет)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Запас продуктивной влаги, мм, нитратного азота, кг/га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87,2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 (40)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67514" y="370590"/>
            <a:ext cx="320658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Распределение запаса продуктивной 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влаги по профилю, мм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 b="51811"/>
          <a:stretch/>
        </p:blipFill>
        <p:spPr bwMode="auto">
          <a:xfrm>
            <a:off x="161290" y="960437"/>
            <a:ext cx="2583180" cy="1528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" b="53669"/>
          <a:stretch/>
        </p:blipFill>
        <p:spPr bwMode="auto">
          <a:xfrm>
            <a:off x="3073082" y="1001077"/>
            <a:ext cx="2809558" cy="1544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4893" y="1424395"/>
            <a:ext cx="4361726" cy="307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162" y="4495800"/>
            <a:ext cx="14668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512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0" y="1258"/>
            <a:ext cx="906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Северо-Западная природно-хозяйственная зона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467399"/>
              </p:ext>
            </p:extLst>
          </p:nvPr>
        </p:nvGraphicFramePr>
        <p:xfrm>
          <a:off x="74141" y="370590"/>
          <a:ext cx="6050193" cy="463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75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92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11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36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372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372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Каменский район    ООО «Родная Земля»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Озимая пшеница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10.09.2024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(101 день)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08.09.2024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(103 дня)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-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Герда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Герда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40 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см)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 30 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(2023 -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см)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Запас продуктивной влаги, мм, нитратного азота, кг/га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77,1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67514" y="370590"/>
            <a:ext cx="320658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Распределение запаса продуктивной 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влаги по профилю, мм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6" b="42008"/>
          <a:stretch/>
        </p:blipFill>
        <p:spPr bwMode="auto">
          <a:xfrm>
            <a:off x="205105" y="1097929"/>
            <a:ext cx="2739390" cy="1594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6" b="41224"/>
          <a:stretch/>
        </p:blipFill>
        <p:spPr bwMode="auto">
          <a:xfrm>
            <a:off x="3329226" y="1052292"/>
            <a:ext cx="2559685" cy="1594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9098" y="1455974"/>
            <a:ext cx="4253239" cy="295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18" y="1097929"/>
            <a:ext cx="911087" cy="75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057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0" y="1258"/>
            <a:ext cx="906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Северо-Западная природно-хозяйственная зона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499261"/>
              </p:ext>
            </p:extLst>
          </p:nvPr>
        </p:nvGraphicFramePr>
        <p:xfrm>
          <a:off x="105619" y="370590"/>
          <a:ext cx="5920094" cy="4730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9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81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92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38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44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44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Красносулинский район    ООО «АПК Михайловское»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предшественник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Ячмень яровой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ВВСН-11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ВВСН-11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10.09.2024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(101 день)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сева: 20.09.2024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(91 день)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-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Ермак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–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Ермак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40 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см)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Промокание –30 см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(2023 -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см)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Запас продуктивной влаги, мм, нитратного азота, кг/га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глубина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173,3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112,1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0 -20 (40)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0-100 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67514" y="370590"/>
            <a:ext cx="320658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Распределение запаса продуктивной 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влаги по профилю, мм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4" b="46367"/>
          <a:stretch/>
        </p:blipFill>
        <p:spPr bwMode="auto">
          <a:xfrm>
            <a:off x="229870" y="1129358"/>
            <a:ext cx="2750820" cy="157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2" b="48728"/>
          <a:stretch/>
        </p:blipFill>
        <p:spPr bwMode="auto">
          <a:xfrm>
            <a:off x="3053823" y="1088718"/>
            <a:ext cx="2878455" cy="16560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11469" y="1419683"/>
            <a:ext cx="4388574" cy="307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10" y="1042999"/>
            <a:ext cx="1339471" cy="54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773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6618" y="766065"/>
            <a:ext cx="4844052" cy="391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82544" y="982044"/>
            <a:ext cx="4844050" cy="347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56" y="1988346"/>
            <a:ext cx="2349982" cy="207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63699"/>
            <a:ext cx="284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влага, мм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2989" y="-73740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Нитратный азот, кг/га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6277" y="-59672"/>
            <a:ext cx="323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января, Аксайский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1318436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4F6739-811F-F873-E67E-AED4F98C4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" y="48100"/>
            <a:ext cx="9006599" cy="50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02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 rot="16200000">
            <a:off x="-2275496" y="2369648"/>
            <a:ext cx="4968378" cy="37775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Подкормки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298768" y="576611"/>
            <a:ext cx="1857375" cy="45912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Мерзлоталая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590843" y="112394"/>
            <a:ext cx="2041329" cy="79979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1-я подкормка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20-25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кущение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3298768" y="1068518"/>
            <a:ext cx="1857375" cy="701039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 подсыхающей с заделкой </a:t>
            </a: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477078" y="1035732"/>
            <a:ext cx="2438339" cy="2421242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2-я подкормка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30-31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начало выхода в трубку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-39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лигула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флагового листа видна, флаговый 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лист полностью 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7078" y="3655277"/>
            <a:ext cx="2496710" cy="1322239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3-я подкормка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71-77 </a:t>
            </a: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поздней молочной спелости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3298768" y="1901612"/>
            <a:ext cx="1857375" cy="80633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Конец кущения начало выхода в трубку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5329733" y="64163"/>
            <a:ext cx="3734754" cy="51244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30-45 кг/га в д.в. или 88-132 кг/га в физ.весе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9"/>
          <p:cNvSpPr>
            <a:spLocks noChangeArrowheads="1"/>
          </p:cNvSpPr>
          <p:nvPr/>
        </p:nvSpPr>
        <p:spPr bwMode="auto">
          <a:xfrm>
            <a:off x="5329733" y="708814"/>
            <a:ext cx="3734755" cy="117724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 кг/га в д.в.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117 кг/га в физ.весе.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КАС-32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- 125 кг /га или 96 л/га без разбавления,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Сульфат аммония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 достаточном количестве влаги 190 кг/га  в физ. весе.  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5329733" y="2018134"/>
            <a:ext cx="3717716" cy="117724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КАС_32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30-45 кг/га в д.в. или 94-140 кг/га или 72-108 л/га при разбавлении в 2-4 раза,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65- 98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кг /га в физ. весе  - 15% раствор, в теплой воде – 380 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3263658" y="2939947"/>
            <a:ext cx="1927595" cy="767022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 флаговому листу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 необходимости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9"/>
          <p:cNvSpPr>
            <a:spLocks noChangeArrowheads="1"/>
          </p:cNvSpPr>
          <p:nvPr/>
        </p:nvSpPr>
        <p:spPr bwMode="auto">
          <a:xfrm>
            <a:off x="5329733" y="3280338"/>
            <a:ext cx="3717716" cy="807913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кг/га  или 65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кг /га в физ. весе  - 15% раствор, в теплой воде – 380 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3228548" y="4459457"/>
            <a:ext cx="1997816" cy="58325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До конца молочной спелости</a:t>
            </a: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9"/>
          <p:cNvSpPr>
            <a:spLocks noChangeArrowheads="1"/>
          </p:cNvSpPr>
          <p:nvPr/>
        </p:nvSpPr>
        <p:spPr bwMode="auto">
          <a:xfrm>
            <a:off x="5329733" y="4234800"/>
            <a:ext cx="3717716" cy="807913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кг/га  или 65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кг /га в физ. весе  - 15% раствор, в теплой воде – 380 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3298768" y="0"/>
            <a:ext cx="1857375" cy="45912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Поздняя осенняя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Левая фигурная скобка 19"/>
          <p:cNvSpPr/>
          <p:nvPr/>
        </p:nvSpPr>
        <p:spPr>
          <a:xfrm>
            <a:off x="2915418" y="30909"/>
            <a:ext cx="373487" cy="1738648"/>
          </a:xfrm>
          <a:prstGeom prst="leftBrace">
            <a:avLst>
              <a:gd name="adj1" fmla="val 8333"/>
              <a:gd name="adj2" fmla="val 2942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Левая фигурная скобка 20"/>
          <p:cNvSpPr/>
          <p:nvPr/>
        </p:nvSpPr>
        <p:spPr>
          <a:xfrm>
            <a:off x="2915418" y="1968321"/>
            <a:ext cx="373487" cy="1738648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59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9092381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4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950" dirty="0"/>
              <a:t>Изменение соотношения элементов, вносимых с минеральными удобрениями</a:t>
            </a: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042279"/>
              </p:ext>
            </p:extLst>
          </p:nvPr>
        </p:nvGraphicFramePr>
        <p:xfrm>
          <a:off x="95865" y="331839"/>
          <a:ext cx="8944896" cy="4756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51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651621"/>
              </p:ext>
            </p:extLst>
          </p:nvPr>
        </p:nvGraphicFramePr>
        <p:xfrm>
          <a:off x="0" y="512255"/>
          <a:ext cx="4572002" cy="4631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433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0670"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00: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Сухое зерно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35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05: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Появление кончика зародышевого корешка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07: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Появление кончика зародышевого влагалища (колеоптиля)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09: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Всходы: колеоптиль проходит поверхность почвы; лист достиг кончика колеоптиля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48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Первый лист выходит из колеоптиля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464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1-го листа. Первый лист развернут. Показалось острие второго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721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2-го листа. Второй лист развернут. Показалось острие третьего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693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3-го листа. Третий лист развернут. Показалось острие четвертого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693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4-го листа. Четвертый лист развернут. Показалось острие пятого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660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 кущения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032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21: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первый побег кущения: начало кущения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031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второй побег кущения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… Стадии продолжающиеся до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129362"/>
              </p:ext>
            </p:extLst>
          </p:nvPr>
        </p:nvGraphicFramePr>
        <p:xfrm>
          <a:off x="4600575" y="0"/>
          <a:ext cx="4543429" cy="5035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14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433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0670"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Конец кущения: максимальное число побегов кущения достигнуто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30: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Начало выхода в трубку: главный побег и побеги кущения сильно направлены вверх, начинают тянуться. Расстояние колоса от узла кущения по крайней мере 1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1-го узла: Первый узел виден на поверхности земли, расстояние от узла кущения по крайней мере 1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2-го узла: Второй узел виден, расстояние от 1-го узла по крайней мере 2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4-го узла: Четвертый узел виден, расстояние от 3-го узла по крайней мере 2см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… Стадии продолжающиеся до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Появление последнего (флагового) листа, еще свернутого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39: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лигулы (листового язычка): лигула флагового листа видна, флаговый лист полностью развит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Начало появления соцветия (колошения): Верхняя часть метелки или колоса видна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59: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Конец колошения: Полное появление соцветия. Колос полностью виден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41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Поздняя молочная спелость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0"/>
            <a:ext cx="4515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Шкала ВВСН, по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Шпаара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2300718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678" y="0"/>
            <a:ext cx="9003322" cy="55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Элементы структуры урожая, на которые можно повлиять </a:t>
            </a:r>
          </a:p>
          <a:p>
            <a:pPr algn="ctr"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азотными и азотно-фосфорными подкорками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121582"/>
              </p:ext>
            </p:extLst>
          </p:nvPr>
        </p:nvGraphicFramePr>
        <p:xfrm>
          <a:off x="71562" y="552556"/>
          <a:ext cx="9016596" cy="4642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77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988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94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8822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86653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Фенологическая фаза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Индекс ВВСН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Морфологические признаки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Продолжительность, дни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Элемент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продуктивности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Необходимые условия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6653"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Весеннее кущение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первый побег кущения: начало кущения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14-18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члеников колосового стержня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продуктивных побегах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среднесуточная температура воздуха 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5–9°С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Оптимальная 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13-18 °С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54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22 -29.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второй побег кущения. Стадии продолжающиеся до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02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Начало выхода в трубку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30: 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Расстояние колоса от узла кущения по крайней мере 1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13 -14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колосков в колосе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0281"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Выход в трубку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1-го узла: 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16-17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Общее число цветков в колосе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665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34 - 3 … 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4-го узла Стадии продолжающиеся до ..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302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Становление флагового листа 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Появление последнего (флагового) листа, еще свернутого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5-7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цветков в колосе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температура 23–25°С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7939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Набухание верх-него листового влагалища </a:t>
                      </a:r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39-49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Формирование флагового листа и колоса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9-11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Длина и плотность колоса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0281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Колошение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Верхняя часть колоса видна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6–7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Тоже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3302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Молочное состояние зерновки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71-77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 зерна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23-24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Масса зерновки, качество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температура воздуха не выше 30–35°С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734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084401"/>
              </p:ext>
            </p:extLst>
          </p:nvPr>
        </p:nvGraphicFramePr>
        <p:xfrm>
          <a:off x="142872" y="126493"/>
          <a:ext cx="9001128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51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961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7833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конуса нарастания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2800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09: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Всходы: колеоптиль проходит поверхность почвы; лист достиг кончика колеоптиля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Растения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проходит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вегетативную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фазу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Воротничок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3485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Первый лист выходит из колеоптиля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Капюшон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4" t="35038" r="42509" b="37783"/>
          <a:stretch/>
        </p:blipFill>
        <p:spPr>
          <a:xfrm>
            <a:off x="3699658" y="660267"/>
            <a:ext cx="1287978" cy="2112283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03" y="690426"/>
            <a:ext cx="2214397" cy="196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0" t="29182" r="40279" b="39565"/>
          <a:stretch/>
        </p:blipFill>
        <p:spPr>
          <a:xfrm>
            <a:off x="3741222" y="2838749"/>
            <a:ext cx="1372452" cy="2304751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5"/>
          <a:stretch/>
        </p:blipFill>
        <p:spPr bwMode="auto">
          <a:xfrm>
            <a:off x="6721689" y="2922173"/>
            <a:ext cx="2360568" cy="20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566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838612"/>
              </p:ext>
            </p:extLst>
          </p:nvPr>
        </p:nvGraphicFramePr>
        <p:xfrm>
          <a:off x="142872" y="126493"/>
          <a:ext cx="9001128" cy="491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55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57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450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7833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конуса нарастания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464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1-го листа. Первый лист развернут. Показалось острие второго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Растения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проходит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вегетативную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фазу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Капюшон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464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3-го листа. Третий лист развернут. Показалось острие четвертого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Растения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проходит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вегетативную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фазу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Колпачек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20989" r="67938" b="52386"/>
          <a:stretch/>
        </p:blipFill>
        <p:spPr>
          <a:xfrm>
            <a:off x="3908050" y="684690"/>
            <a:ext cx="1169199" cy="1867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3" t="13635" r="17782" b="12837"/>
          <a:stretch/>
        </p:blipFill>
        <p:spPr>
          <a:xfrm>
            <a:off x="3908050" y="2585970"/>
            <a:ext cx="1033275" cy="22925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3" t="26925" r="25404" b="17325"/>
          <a:stretch/>
        </p:blipFill>
        <p:spPr>
          <a:xfrm rot="5400000">
            <a:off x="7280500" y="3074868"/>
            <a:ext cx="2026386" cy="15809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6" t="23034" r="32377" b="33063"/>
          <a:stretch/>
        </p:blipFill>
        <p:spPr>
          <a:xfrm rot="10800000">
            <a:off x="7382600" y="1036320"/>
            <a:ext cx="1701579" cy="148235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5"/>
          <a:stretch/>
        </p:blipFill>
        <p:spPr bwMode="auto">
          <a:xfrm>
            <a:off x="6652481" y="3428971"/>
            <a:ext cx="1041558" cy="14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566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566370"/>
              </p:ext>
            </p:extLst>
          </p:nvPr>
        </p:nvGraphicFramePr>
        <p:xfrm>
          <a:off x="142872" y="2640"/>
          <a:ext cx="9001129" cy="5203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3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7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355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65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23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683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42514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87833">
                <a:tc gridSpan="2"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конуса нарастания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25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Стадия 4-го листа. Четвертый лист развернут. Показалось острие пятого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Растения  проходит </a:t>
                      </a:r>
                    </a:p>
                    <a:p>
                      <a:pPr>
                        <a:lnSpc>
                          <a:spcPct val="75000"/>
                        </a:lnSpc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вегетативную  фазу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Колпачек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090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Появляется второй побег кущения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… Стадии продолжающиеся до …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Элемент продуктивности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члеников колосового стержня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продуктивных побегах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Вегетативная фаза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Дифференциация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конуса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нарастания.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Закладка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члеников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 колоса на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главном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побеге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4165">
                <a:tc gridSpan="4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Необходимые условия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Среднесуточная температура воздуха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5–9°С</a:t>
                      </a:r>
                      <a:r>
                        <a:rPr lang="ru-RU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Оптимальная </a:t>
                      </a:r>
                      <a:r>
                        <a:rPr lang="ru-RU" sz="2000" b="1" i="0" kern="12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13-18 °С</a:t>
                      </a:r>
                      <a:endParaRPr lang="ru-RU" sz="20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3" t="6791" r="7882" b="2160"/>
          <a:stretch/>
        </p:blipFill>
        <p:spPr>
          <a:xfrm rot="10800000">
            <a:off x="3683324" y="498170"/>
            <a:ext cx="992307" cy="21324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2" t="7412" r="30962" b="78987"/>
          <a:stretch/>
        </p:blipFill>
        <p:spPr>
          <a:xfrm rot="16200000">
            <a:off x="4622876" y="789419"/>
            <a:ext cx="2151185" cy="1531292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5460429" y="1779848"/>
            <a:ext cx="276888" cy="512105"/>
          </a:xfrm>
          <a:custGeom>
            <a:avLst/>
            <a:gdLst>
              <a:gd name="connsiteX0" fmla="*/ 94957 w 276888"/>
              <a:gd name="connsiteY0" fmla="*/ 21490 h 512105"/>
              <a:gd name="connsiteX1" fmla="*/ 52228 w 276888"/>
              <a:gd name="connsiteY1" fmla="*/ 269318 h 512105"/>
              <a:gd name="connsiteX2" fmla="*/ 9499 w 276888"/>
              <a:gd name="connsiteY2" fmla="*/ 346230 h 512105"/>
              <a:gd name="connsiteX3" fmla="*/ 9499 w 276888"/>
              <a:gd name="connsiteY3" fmla="*/ 346230 h 512105"/>
              <a:gd name="connsiteX4" fmla="*/ 953 w 276888"/>
              <a:gd name="connsiteY4" fmla="*/ 423142 h 512105"/>
              <a:gd name="connsiteX5" fmla="*/ 35136 w 276888"/>
              <a:gd name="connsiteY5" fmla="*/ 500054 h 512105"/>
              <a:gd name="connsiteX6" fmla="*/ 112048 w 276888"/>
              <a:gd name="connsiteY6" fmla="*/ 508600 h 512105"/>
              <a:gd name="connsiteX7" fmla="*/ 180415 w 276888"/>
              <a:gd name="connsiteY7" fmla="*/ 508600 h 512105"/>
              <a:gd name="connsiteX8" fmla="*/ 257327 w 276888"/>
              <a:gd name="connsiteY8" fmla="*/ 465871 h 512105"/>
              <a:gd name="connsiteX9" fmla="*/ 265872 w 276888"/>
              <a:gd name="connsiteY9" fmla="*/ 423142 h 512105"/>
              <a:gd name="connsiteX10" fmla="*/ 248781 w 276888"/>
              <a:gd name="connsiteY10" fmla="*/ 354776 h 512105"/>
              <a:gd name="connsiteX11" fmla="*/ 231689 w 276888"/>
              <a:gd name="connsiteY11" fmla="*/ 260772 h 512105"/>
              <a:gd name="connsiteX12" fmla="*/ 240235 w 276888"/>
              <a:gd name="connsiteY12" fmla="*/ 158223 h 512105"/>
              <a:gd name="connsiteX13" fmla="*/ 265872 w 276888"/>
              <a:gd name="connsiteY13" fmla="*/ 64219 h 512105"/>
              <a:gd name="connsiteX14" fmla="*/ 274418 w 276888"/>
              <a:gd name="connsiteY14" fmla="*/ 4398 h 512105"/>
              <a:gd name="connsiteX15" fmla="*/ 223143 w 276888"/>
              <a:gd name="connsiteY15" fmla="*/ 12944 h 512105"/>
              <a:gd name="connsiteX16" fmla="*/ 94957 w 276888"/>
              <a:gd name="connsiteY16" fmla="*/ 21490 h 51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888" h="512105">
                <a:moveTo>
                  <a:pt x="94957" y="21490"/>
                </a:moveTo>
                <a:cubicBezTo>
                  <a:pt x="66471" y="64219"/>
                  <a:pt x="66471" y="215195"/>
                  <a:pt x="52228" y="269318"/>
                </a:cubicBezTo>
                <a:cubicBezTo>
                  <a:pt x="37985" y="323441"/>
                  <a:pt x="9499" y="346230"/>
                  <a:pt x="9499" y="346230"/>
                </a:cubicBezTo>
                <a:lnTo>
                  <a:pt x="9499" y="346230"/>
                </a:lnTo>
                <a:cubicBezTo>
                  <a:pt x="8075" y="359049"/>
                  <a:pt x="-3320" y="397505"/>
                  <a:pt x="953" y="423142"/>
                </a:cubicBezTo>
                <a:cubicBezTo>
                  <a:pt x="5226" y="448779"/>
                  <a:pt x="16620" y="485811"/>
                  <a:pt x="35136" y="500054"/>
                </a:cubicBezTo>
                <a:cubicBezTo>
                  <a:pt x="53652" y="514297"/>
                  <a:pt x="87835" y="507176"/>
                  <a:pt x="112048" y="508600"/>
                </a:cubicBezTo>
                <a:cubicBezTo>
                  <a:pt x="136261" y="510024"/>
                  <a:pt x="156202" y="515721"/>
                  <a:pt x="180415" y="508600"/>
                </a:cubicBezTo>
                <a:cubicBezTo>
                  <a:pt x="204628" y="501479"/>
                  <a:pt x="243084" y="480114"/>
                  <a:pt x="257327" y="465871"/>
                </a:cubicBezTo>
                <a:cubicBezTo>
                  <a:pt x="271570" y="451628"/>
                  <a:pt x="267296" y="441658"/>
                  <a:pt x="265872" y="423142"/>
                </a:cubicBezTo>
                <a:cubicBezTo>
                  <a:pt x="264448" y="404626"/>
                  <a:pt x="254478" y="381838"/>
                  <a:pt x="248781" y="354776"/>
                </a:cubicBezTo>
                <a:cubicBezTo>
                  <a:pt x="243084" y="327714"/>
                  <a:pt x="233113" y="293531"/>
                  <a:pt x="231689" y="260772"/>
                </a:cubicBezTo>
                <a:cubicBezTo>
                  <a:pt x="230265" y="228013"/>
                  <a:pt x="234538" y="190982"/>
                  <a:pt x="240235" y="158223"/>
                </a:cubicBezTo>
                <a:cubicBezTo>
                  <a:pt x="245932" y="125464"/>
                  <a:pt x="260175" y="89856"/>
                  <a:pt x="265872" y="64219"/>
                </a:cubicBezTo>
                <a:cubicBezTo>
                  <a:pt x="271569" y="38582"/>
                  <a:pt x="281539" y="12944"/>
                  <a:pt x="274418" y="4398"/>
                </a:cubicBezTo>
                <a:cubicBezTo>
                  <a:pt x="267297" y="-4148"/>
                  <a:pt x="245932" y="12944"/>
                  <a:pt x="223143" y="12944"/>
                </a:cubicBezTo>
                <a:cubicBezTo>
                  <a:pt x="200354" y="12944"/>
                  <a:pt x="123443" y="-21239"/>
                  <a:pt x="94957" y="2149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0" t="19069" r="29219" b="26412"/>
          <a:stretch/>
        </p:blipFill>
        <p:spPr>
          <a:xfrm rot="10800000">
            <a:off x="7627458" y="1155537"/>
            <a:ext cx="1478113" cy="1475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20729" r="3878" b="15699"/>
          <a:stretch/>
        </p:blipFill>
        <p:spPr>
          <a:xfrm>
            <a:off x="4649963" y="3001147"/>
            <a:ext cx="1541286" cy="20172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8" t="31153" r="36540" b="29905"/>
          <a:stretch/>
        </p:blipFill>
        <p:spPr>
          <a:xfrm rot="5400000">
            <a:off x="7571700" y="3556127"/>
            <a:ext cx="1674102" cy="139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21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1"/>
            <a:ext cx="2767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января 2025 года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7" t="25507" r="10048" b="11111"/>
          <a:stretch/>
        </p:blipFill>
        <p:spPr>
          <a:xfrm>
            <a:off x="71561" y="441533"/>
            <a:ext cx="2186609" cy="28458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1" r="5692" b="19150"/>
          <a:stretch/>
        </p:blipFill>
        <p:spPr>
          <a:xfrm>
            <a:off x="2632056" y="-11315"/>
            <a:ext cx="3255736" cy="32987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5" t="22416" r="28203" b="26415"/>
          <a:stretch/>
        </p:blipFill>
        <p:spPr>
          <a:xfrm>
            <a:off x="6258658" y="26599"/>
            <a:ext cx="2797878" cy="22810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75255" y="2307629"/>
            <a:ext cx="316874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Дифференциация конуса 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нарастания.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Закладка члеников  колоса на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главном побеге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3" t="19942" r="26987" b="27807"/>
          <a:stretch/>
        </p:blipFill>
        <p:spPr>
          <a:xfrm rot="10800000">
            <a:off x="4066940" y="3509496"/>
            <a:ext cx="1908315" cy="16689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58658" y="3838976"/>
            <a:ext cx="1617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января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года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25609" r="38842" b="23376"/>
          <a:stretch/>
        </p:blipFill>
        <p:spPr>
          <a:xfrm rot="5400000">
            <a:off x="205874" y="3084457"/>
            <a:ext cx="1917982" cy="2186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58170" y="3793040"/>
            <a:ext cx="16246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декабря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11402" y="4762627"/>
            <a:ext cx="12979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Колпачек</a:t>
            </a:r>
          </a:p>
        </p:txBody>
      </p:sp>
    </p:spTree>
    <p:extLst>
      <p:ext uri="{BB962C8B-B14F-4D97-AF65-F5344CB8AC3E}">
        <p14:creationId xmlns:p14="http://schemas.microsoft.com/office/powerpoint/2010/main" val="2732376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6" t="22570" r="6173" b="18841"/>
          <a:stretch/>
        </p:blipFill>
        <p:spPr>
          <a:xfrm>
            <a:off x="63611" y="357809"/>
            <a:ext cx="1415332" cy="2460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1"/>
            <a:ext cx="2767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января 2025 года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4" t="23343" r="23150" b="23942"/>
          <a:stretch/>
        </p:blipFill>
        <p:spPr>
          <a:xfrm>
            <a:off x="2663686" y="19878"/>
            <a:ext cx="1879367" cy="2798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7" r="15565" b="21623"/>
          <a:stretch/>
        </p:blipFill>
        <p:spPr>
          <a:xfrm>
            <a:off x="4645139" y="19878"/>
            <a:ext cx="2522869" cy="26318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80283" y="357809"/>
            <a:ext cx="13272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Капюшон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1034" r="15747" b="13307"/>
          <a:stretch/>
        </p:blipFill>
        <p:spPr>
          <a:xfrm>
            <a:off x="63611" y="3051056"/>
            <a:ext cx="1152939" cy="20208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692984"/>
            <a:ext cx="28678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декабря 2024 года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25971" r="28087" b="25024"/>
          <a:stretch/>
        </p:blipFill>
        <p:spPr>
          <a:xfrm rot="5400000">
            <a:off x="2489539" y="3146824"/>
            <a:ext cx="2227658" cy="17508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16550" y="3799401"/>
            <a:ext cx="13272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Капюшон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8565" y="2692984"/>
            <a:ext cx="2626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января 2025 года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9" t="42048" r="5831" b="21036"/>
          <a:stretch/>
        </p:blipFill>
        <p:spPr>
          <a:xfrm>
            <a:off x="5906573" y="3173195"/>
            <a:ext cx="1836752" cy="189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74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6097" y="9466"/>
            <a:ext cx="2767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января 2025 года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47079" y="83199"/>
            <a:ext cx="13272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Капюшон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9653" y="3306421"/>
            <a:ext cx="16246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декабря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года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32478" y="3306421"/>
            <a:ext cx="1427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января 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28754" r="27739" b="19331"/>
          <a:stretch/>
        </p:blipFill>
        <p:spPr>
          <a:xfrm rot="16200000">
            <a:off x="3752020" y="3082690"/>
            <a:ext cx="2433852" cy="17028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5" t="32309" r="6490" b="29353"/>
          <a:stretch/>
        </p:blipFill>
        <p:spPr>
          <a:xfrm>
            <a:off x="2145606" y="547385"/>
            <a:ext cx="1884459" cy="19719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31227" r="5151" b="24267"/>
          <a:stretch/>
        </p:blipFill>
        <p:spPr>
          <a:xfrm>
            <a:off x="4030066" y="365660"/>
            <a:ext cx="1876508" cy="22891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5" t="29812" r="38985" b="33526"/>
          <a:stretch/>
        </p:blipFill>
        <p:spPr>
          <a:xfrm rot="16200000">
            <a:off x="6532138" y="112309"/>
            <a:ext cx="2157106" cy="28420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9" t="10642" r="23204" b="30589"/>
          <a:stretch/>
        </p:blipFill>
        <p:spPr>
          <a:xfrm>
            <a:off x="-1" y="1674589"/>
            <a:ext cx="1685677" cy="348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2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8598" y="66423"/>
            <a:ext cx="6733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выбрать срок подкормки на посевах с 3-я листьями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205" y="425561"/>
            <a:ext cx="3582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развитием посева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9" t="10642" r="34433" b="30589"/>
          <a:stretch/>
        </p:blipFill>
        <p:spPr>
          <a:xfrm>
            <a:off x="63609" y="846670"/>
            <a:ext cx="1186579" cy="34827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5" t="32309" r="16251" b="29353"/>
          <a:stretch/>
        </p:blipFill>
        <p:spPr>
          <a:xfrm>
            <a:off x="1411887" y="846670"/>
            <a:ext cx="2707643" cy="34827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3" t="6791" r="7882" b="2160"/>
          <a:stretch/>
        </p:blipFill>
        <p:spPr>
          <a:xfrm rot="10800000">
            <a:off x="4463271" y="825671"/>
            <a:ext cx="1613784" cy="3468053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906447" y="2148856"/>
            <a:ext cx="687482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775789" y="2093771"/>
            <a:ext cx="687482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8822" y="4329405"/>
            <a:ext cx="9281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появления 2-х листьев второго побега подкормить 100 кг/га аммиачной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селитры, поймав мерзлоталую или подсыхающую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20729" r="3878" b="15699"/>
          <a:stretch/>
        </p:blipFill>
        <p:spPr>
          <a:xfrm>
            <a:off x="6256127" y="846670"/>
            <a:ext cx="2602132" cy="3405763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>
            <a:off x="6077055" y="2276578"/>
            <a:ext cx="687482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83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57137"/>
              </p:ext>
            </p:extLst>
          </p:nvPr>
        </p:nvGraphicFramePr>
        <p:xfrm>
          <a:off x="0" y="98493"/>
          <a:ext cx="9001129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9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78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049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1826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Индекс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листа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Морфология конуса нарастания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2783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Сформировано три побега кущения (весна, 23 марта 2024 г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Вегетативная фаза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Дифференциация конуса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нарастания. Закладка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члеников  колоса главного 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побега и боковых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464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27: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Сформировано семь побегов кущения (весна, 2 апреля 2024 г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1-побег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5" t="3994" r="15818" b="28115"/>
          <a:stretch/>
        </p:blipFill>
        <p:spPr>
          <a:xfrm>
            <a:off x="3228230" y="2990812"/>
            <a:ext cx="1343769" cy="19036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4" t="38114" r="27391" b="17939"/>
          <a:stretch/>
        </p:blipFill>
        <p:spPr>
          <a:xfrm rot="10800000">
            <a:off x="4864498" y="3223357"/>
            <a:ext cx="1718017" cy="16711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t="45089" r="30007" b="19693"/>
          <a:stretch/>
        </p:blipFill>
        <p:spPr>
          <a:xfrm rot="5400000">
            <a:off x="7363166" y="3401005"/>
            <a:ext cx="1691718" cy="10825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16561" y="3096399"/>
            <a:ext cx="10292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2-побег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2" t="41422" r="12872" b="17401"/>
          <a:stretch/>
        </p:blipFill>
        <p:spPr>
          <a:xfrm rot="16200000">
            <a:off x="2813494" y="959863"/>
            <a:ext cx="2197095" cy="15902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54399" y="544210"/>
            <a:ext cx="925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побег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42828" r="37757" b="30529"/>
          <a:stretch/>
        </p:blipFill>
        <p:spPr>
          <a:xfrm rot="10800000">
            <a:off x="7746302" y="810175"/>
            <a:ext cx="1188777" cy="10186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46302" y="1915225"/>
            <a:ext cx="1008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побег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t="40180" r="43846" b="34907"/>
          <a:stretch/>
        </p:blipFill>
        <p:spPr>
          <a:xfrm>
            <a:off x="4864498" y="1636952"/>
            <a:ext cx="1097281" cy="12813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18054" y="1750841"/>
            <a:ext cx="1008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побег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9" t="44215" r="37359" b="27892"/>
          <a:stretch/>
        </p:blipFill>
        <p:spPr>
          <a:xfrm rot="10800000">
            <a:off x="6681637" y="1750841"/>
            <a:ext cx="907605" cy="12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6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325604"/>
              </p:ext>
            </p:extLst>
          </p:nvPr>
        </p:nvGraphicFramePr>
        <p:xfrm>
          <a:off x="58366" y="463646"/>
          <a:ext cx="9040238" cy="4633650"/>
        </p:xfrm>
        <a:graphic>
          <a:graphicData uri="http://schemas.openxmlformats.org/drawingml/2006/table">
            <a:tbl>
              <a:tblPr/>
              <a:tblGrid>
                <a:gridCol w="1258111"/>
                <a:gridCol w="2509736"/>
                <a:gridCol w="680936"/>
                <a:gridCol w="1005243"/>
                <a:gridCol w="896553"/>
                <a:gridCol w="896553"/>
                <a:gridCol w="896553"/>
                <a:gridCol w="896553"/>
              </a:tblGrid>
              <a:tr h="215571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Показатель/год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rowSpan="4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Казанская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за календарный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с/х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период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марта по август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80">
                <a:tc rowSpan="4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Боковская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за календарный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с/х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период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марта по август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rowSpan="4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Чертково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за календарный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с/х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период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марта по август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rowSpan="4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Миллерово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за календарный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с/х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период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марта по август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rowSpan="4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Каменск-Шахтинский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за календарный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с/х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период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марта по август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8366" y="0"/>
            <a:ext cx="90402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количества осадков в разные периоды с 2020 по 2024 годы</a:t>
            </a:r>
          </a:p>
          <a:p>
            <a:pPr lvl="0" algn="ctr">
              <a:lnSpc>
                <a:spcPct val="90000"/>
              </a:lnSpc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метеостанциям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Северо-Западной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зоны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552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:\01_01_2024\Prezentacii\кашары_14_05_2024\IMG202405131619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28939" r="16967" b="23168"/>
          <a:stretch/>
        </p:blipFill>
        <p:spPr bwMode="auto">
          <a:xfrm>
            <a:off x="605521" y="307034"/>
            <a:ext cx="5256866" cy="45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23722" y="994983"/>
            <a:ext cx="3024529" cy="92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Лупа для просмотра состояния конуса нарастания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67604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Стратегия ранневесенних подкормок на озимой пшенице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0176" y="440531"/>
            <a:ext cx="8745538" cy="6477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Отслеживать изменение температурного режима путем анализа прогнозов на разных Интернет ресурсах.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1789" y="1443844"/>
            <a:ext cx="8353425" cy="10572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По разным предшественникам  и на разных элементах рельефа, провести определение запасов продуктивной влаги и нитратного азота до глубины 100 см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4264" y="2802338"/>
            <a:ext cx="7056437" cy="6750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Провести инвентаризацию посевов, определив густоту стояния растений и степень их развития</a:t>
            </a:r>
            <a:endParaRPr lang="ru-RU" alt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5882" y="3792616"/>
            <a:ext cx="6553200" cy="10326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По картограммам агрохимического обследования определить обеспеченность полей подвижным фосфором</a:t>
            </a:r>
          </a:p>
        </p:txBody>
      </p:sp>
    </p:spTree>
    <p:extLst>
      <p:ext uri="{BB962C8B-B14F-4D97-AF65-F5344CB8AC3E}">
        <p14:creationId xmlns:p14="http://schemas.microsoft.com/office/powerpoint/2010/main" val="995846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257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Тактика  подкормок в весенне-летний период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125" y="461664"/>
            <a:ext cx="8836873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Этап  С учетом запасов влаги определяем возможную урожайность на данном поле.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Оцениваем возможности сорта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Проводим инвентаризацию посевов, подсчитываем количества растений и побегов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Рассчитываем необходимое количество побегов к концу кущения и количество продуктивных стеблей исходя из возможной урожайности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Этап. Рассчитываем дозы азота исходя из состояния растений.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Оцениваем содержание и распределение нитратного азота и рассчитываем дозу . Тактика разная в зависимости от состояния посевов.</a:t>
            </a:r>
          </a:p>
          <a:p>
            <a:pPr>
              <a:lnSpc>
                <a:spcPct val="80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Этап. В фазу ВВСН – 23-25</a:t>
            </a:r>
            <a: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Середина кущения: Проводим листовую диагностику.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Подкормка в начале выхода в трубку</a:t>
            </a:r>
            <a:endParaRPr lang="ru-RU" altLang="ru-RU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Этап. В фазу ВВСН – 33</a:t>
            </a:r>
            <a: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Стадия 3-го узла: Третий узел виден, расстояние от 2-го узла 2 см.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Оцениваем необходимость подкормки по флаговому листу.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Этап. В фазу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ВВСН – 58-59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58: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Появление 80 % соцветия 59: Конец колошения: Полное появление соцветия. Колос или метелка полностью видны.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Подкормка до конца молочной спелости.</a:t>
            </a:r>
          </a:p>
        </p:txBody>
      </p:sp>
    </p:spTree>
    <p:extLst>
      <p:ext uri="{BB962C8B-B14F-4D97-AF65-F5344CB8AC3E}">
        <p14:creationId xmlns:p14="http://schemas.microsoft.com/office/powerpoint/2010/main" val="1496707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7314"/>
            <a:ext cx="921839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Этап  С учетом запасов влаги определяем возможную урожайность на данном поле.</a:t>
            </a:r>
          </a:p>
          <a:p>
            <a:pPr>
              <a:lnSpc>
                <a:spcPct val="8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Оцениваем возможности сорта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803" y="3123901"/>
            <a:ext cx="9143026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Проводим инвентаризацию посевов, подсчитываем количества растений и побегов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371" y="1042784"/>
            <a:ext cx="914302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Еланчик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Среднеспелый, крупноколосый, формирует не более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400-660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продуктивных стеблей, приоритет отдать подкормке в фазу ВВСН 31-32.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Рекомендуемая норма высева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3,5-4 млн. шт.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га. 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урожайность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ц/га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максимальная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 ц/га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Колос средней плотности (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члеников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10 см стержня). 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1000 зерен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38-49 г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803" y="3831152"/>
            <a:ext cx="9073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Норма высева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3,5 млн. штук /га</a:t>
            </a:r>
          </a:p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Всхожесть 90% - 3,6 млн. штук /га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315 растений на 1 м</a:t>
            </a:r>
            <a:r>
              <a:rPr lang="ru-RU" altLang="ru-RU" sz="24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Фаза 2-3 листа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сформировано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315 побегов на 1 м</a:t>
            </a:r>
            <a:r>
              <a:rPr lang="ru-RU" altLang="ru-RU" sz="24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13485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947" y="1070451"/>
            <a:ext cx="910405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Исходя их характеристик сорта планируем Масса 1000 зерен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38 г,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колосков в колосе  по 2 зерна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Всего зерен в колосе = 16*2 =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Масса зерен в колосе (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m)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= 32*38/1000 =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1,216 г</a:t>
            </a:r>
          </a:p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Планируемая урожайность определяется по формуле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У = К*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/10 для перевода ц/га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 – количество продуктивных побегов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 = У/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*10 = 50/1,216*10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= 411 побега с колосом,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которые составляют 60-66% от общего числа побегов</a:t>
            </a: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Общее количество побегов к концу кущения должно быть 411*100/60 =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685 побегов.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Рассчитываем необходимое количество побегов к концу кущения и количество продуктивных стеблей исходя из возможной урожайности 50 ц/га</a:t>
            </a:r>
          </a:p>
        </p:txBody>
      </p:sp>
    </p:spTree>
    <p:extLst>
      <p:ext uri="{BB962C8B-B14F-4D97-AF65-F5344CB8AC3E}">
        <p14:creationId xmlns:p14="http://schemas.microsoft.com/office/powerpoint/2010/main" val="2579253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40148" y="0"/>
            <a:ext cx="62038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Этап. Рассчитываем дозы азота исходя из состояния растений.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67256" y="549165"/>
            <a:ext cx="6159583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Для урожайности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 ц/га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нужно сформировать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685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побегов, на данный момент сформировано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315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побегов,   не хватает дополнительно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370</a:t>
            </a:r>
            <a:r>
              <a:rPr lang="ru-RU" alt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побегов</a:t>
            </a: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29132" y="1246975"/>
            <a:ext cx="63705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Оцениваем содержание и распределение нитратного азота и рассчитываем дозу </a:t>
            </a:r>
          </a:p>
        </p:txBody>
      </p:sp>
      <p:sp>
        <p:nvSpPr>
          <p:cNvPr id="9" name="Прямоугольник 22"/>
          <p:cNvSpPr>
            <a:spLocks noChangeArrowheads="1"/>
          </p:cNvSpPr>
          <p:nvPr/>
        </p:nvSpPr>
        <p:spPr bwMode="auto">
          <a:xfrm>
            <a:off x="3755306" y="2116120"/>
            <a:ext cx="4919465" cy="55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слое 0-40 см 18 кг/га нитратного азота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потребность в азоте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- 16 =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77 кг/га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84170" y="2571899"/>
            <a:ext cx="6246055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Узел кущение не сформирован, определить сахара нельзя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2940148" y="2899836"/>
            <a:ext cx="5852993" cy="535907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1-ая подкормка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мерзлоталая  или  поверхностная с заделкой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22"/>
          <p:cNvSpPr>
            <a:spLocks noChangeArrowheads="1"/>
          </p:cNvSpPr>
          <p:nvPr/>
        </p:nvSpPr>
        <p:spPr bwMode="auto">
          <a:xfrm>
            <a:off x="4685809" y="3435743"/>
            <a:ext cx="3885448" cy="37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Кормим дозой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 кг/га в д. в</a:t>
            </a:r>
            <a:r>
              <a:rPr lang="ru-RU" alt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10522" y="3781990"/>
            <a:ext cx="683347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= 34 кг/га или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кг /га в физическом весе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85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аботает на формирование дополнительных побегов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170" y="1857110"/>
            <a:ext cx="6013801" cy="28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9128" y="1555082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0-40см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78095" y="1549333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0-100см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9" t="50000" r="22012" b="10470"/>
          <a:stretch/>
        </p:blipFill>
        <p:spPr>
          <a:xfrm>
            <a:off x="1619745" y="76179"/>
            <a:ext cx="1213133" cy="11707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739" y="3669494"/>
            <a:ext cx="222520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ВВСН - 14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Стадия 4-го листа. </a:t>
            </a:r>
          </a:p>
          <a:p>
            <a:pPr algn="just">
              <a:lnSpc>
                <a:spcPct val="70000"/>
              </a:lnSpc>
              <a:defRPr/>
            </a:pP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лист развернут. Показалось острие пятого листа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3" t="6791" r="7882" b="2160"/>
          <a:stretch/>
        </p:blipFill>
        <p:spPr>
          <a:xfrm rot="10800000">
            <a:off x="0" y="76179"/>
            <a:ext cx="1613784" cy="34680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0" t="19069" r="29219" b="26412"/>
          <a:stretch/>
        </p:blipFill>
        <p:spPr>
          <a:xfrm rot="10800000">
            <a:off x="1669734" y="1815518"/>
            <a:ext cx="1197522" cy="119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2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2984167" y="284206"/>
            <a:ext cx="6159831" cy="1714964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Если запасы влаги и фосфора в почве достаточные, повторная поверхностная подкормка с заделкой 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при появлении 2-х побегов кущения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начинается вытягивание конуса нарастания и закладка члеников колоса</a:t>
            </a: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>
              <a:lnSpc>
                <a:spcPct val="70000"/>
              </a:lnSpc>
            </a:pPr>
            <a:endParaRPr lang="ru-RU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77871" y="2171640"/>
            <a:ext cx="3640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Кормим дозой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 кг/га в д. в</a:t>
            </a:r>
            <a:r>
              <a:rPr lang="ru-RU" alt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24774" y="2744221"/>
            <a:ext cx="5678619" cy="1606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= 40 кг/га или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118 кг /га в физическом весе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70000"/>
              </a:lnSpc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Учитывая особенности сорта, важно создать условия для формирования продуктивных побегов и нужного числа члеников в колосе, в нашем случае 16.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75665" y="4451910"/>
            <a:ext cx="63650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главном побеге должно быть не менее 4-х листьев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 втором 3 листа </a:t>
            </a:r>
            <a:endParaRPr lang="ru-RU" sz="20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0"/>
          <a:stretch/>
        </p:blipFill>
        <p:spPr bwMode="auto">
          <a:xfrm>
            <a:off x="0" y="185941"/>
            <a:ext cx="2882477" cy="245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70" y="2790491"/>
            <a:ext cx="28501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anose="02020603050405020304" pitchFamily="18" charset="0"/>
              </a:rPr>
              <a:t>ВВСН - 22: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Появляется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второй побег  кущения</a:t>
            </a:r>
          </a:p>
          <a:p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3" t="50416" r="18654" b="7905"/>
          <a:stretch/>
        </p:blipFill>
        <p:spPr>
          <a:xfrm rot="5400000">
            <a:off x="221211" y="3676791"/>
            <a:ext cx="1540412" cy="10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3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940148" y="0"/>
            <a:ext cx="5604025" cy="59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3. Этап. В фазу ВВСН – 23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Середина кущения: Проводим листовую диагностику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940148" y="658945"/>
          <a:ext cx="2996418" cy="2562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2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92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9567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2133"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4.5-5.5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0.40-0.55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</a:t>
                      </a:r>
                    </a:p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д.в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035040" y="578199"/>
            <a:ext cx="3022724" cy="4492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0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20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подкормка</a:t>
            </a:r>
            <a:endParaRPr lang="en-US" altLang="ru-RU" sz="20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64701" y="1214174"/>
            <a:ext cx="3163401" cy="2037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-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ВВСН – 30- 31- 32</a:t>
            </a:r>
            <a:r>
              <a:rPr lang="en-US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1-го узла: Первый узел виден на поверхности земли, расстояние от узла кущения 1 см. Стадия 2-го узла: Второй узел виден, расстояние от 1-го узла на 2 см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1507" y="3474286"/>
            <a:ext cx="53307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</a:p>
          <a:p>
            <a:pPr>
              <a:lnSpc>
                <a:spcPct val="70000"/>
              </a:lnSpc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КАС-32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дозами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aseline="-25000" dirty="0"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кг/га (76 л/га)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разбавлении 1:2, мелкокапельном внесении, при температуре не выше 19 °С, влажности воздуха не ниже 54 %. </a:t>
            </a:r>
          </a:p>
          <a:p>
            <a:pPr>
              <a:lnSpc>
                <a:spcPct val="70000"/>
              </a:lnSpc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Через 5-7 дней провести подкормку </a:t>
            </a:r>
          </a:p>
          <a:p>
            <a:pPr>
              <a:lnSpc>
                <a:spcPct val="70000"/>
              </a:lnSpc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ЖКУ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(11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:37)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дозами Р</a:t>
            </a:r>
            <a:r>
              <a:rPr lang="ru-RU" sz="20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0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кг/га (36-38 л/га), 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72985" y="3122742"/>
            <a:ext cx="145511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Позволяет </a:t>
            </a:r>
          </a:p>
          <a:p>
            <a:pPr>
              <a:lnSpc>
                <a:spcPct val="75000"/>
              </a:lnSpc>
            </a:pP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увеличить число колосков в колосе и число цветков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6"/>
          <a:stretch/>
        </p:blipFill>
        <p:spPr bwMode="auto">
          <a:xfrm>
            <a:off x="201015" y="118799"/>
            <a:ext cx="2719387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88099" y="2314257"/>
            <a:ext cx="19520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dirty="0">
                <a:latin typeface="Times New Roman" pitchFamily="18" charset="0"/>
                <a:cs typeface="Times New Roman" panose="02020603050405020304" pitchFamily="18" charset="0"/>
              </a:rPr>
              <a:t>ВВСН – 23-25: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Появляется третий - пятый побег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кущения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Проходит 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около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2-х недель</a:t>
            </a:r>
          </a:p>
          <a:p>
            <a:pPr>
              <a:lnSpc>
                <a:spcPct val="70000"/>
              </a:lnSpc>
            </a:pP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t="43353" r="19357" b="18299"/>
          <a:stretch/>
        </p:blipFill>
        <p:spPr>
          <a:xfrm rot="5400000">
            <a:off x="-452103" y="3003621"/>
            <a:ext cx="2002055" cy="9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940149" y="0"/>
            <a:ext cx="6203852" cy="5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4. Этап. В фазу ВВСН – 33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Стадия 3-го узла: Третий узел виден, расстояние от 2-го узла 2 см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0151" y="520917"/>
            <a:ext cx="6203850" cy="52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Проводим подсчет количества продуктивных </a:t>
            </a:r>
          </a:p>
          <a:p>
            <a:pPr>
              <a:lnSpc>
                <a:spcPct val="70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побегов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40152" y="932539"/>
            <a:ext cx="6203849" cy="52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Если оно соответствует 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411 продуктивных побегов ,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первая и вторая подкормки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сработали хорошо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97011" y="1485476"/>
            <a:ext cx="60901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нет,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в эту же фазу проводим листовую </a:t>
            </a:r>
          </a:p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диагностику (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третий и четвертый лист, считая снизу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072559" y="2039474"/>
          <a:ext cx="2969516" cy="2147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8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3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62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682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755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3.5-4.5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0.40-0.50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 в д.в.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59525" y="2167048"/>
            <a:ext cx="2927614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>
              <a:lnSpc>
                <a:spcPct val="82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ВВСН – 39</a:t>
            </a:r>
            <a:r>
              <a:rPr lang="en-US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Стадия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лигулы (листового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язычка): лигула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флагового листа видна, флаговый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лист полностью </a:t>
            </a:r>
          </a:p>
          <a:p>
            <a:pPr>
              <a:lnSpc>
                <a:spcPct val="82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97010" y="4282682"/>
            <a:ext cx="588566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58 кг /га в физ. весе  - 15% раствор, в теплой воде – 380 л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475" y="4798457"/>
            <a:ext cx="55004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Позволяет  увеличить число зерен в колоске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5" y="96976"/>
            <a:ext cx="2841674" cy="454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420837" y="932539"/>
            <a:ext cx="3657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43243" y="1485476"/>
            <a:ext cx="3657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938997" y="785637"/>
            <a:ext cx="3657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2228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940148" y="0"/>
            <a:ext cx="6203852" cy="85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5 Этап. В фазу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ВВСН – 58-59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58: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Появление 80 % соцветия 59: Конец колошения: Полное появление соцветия. Колос или метелка полностью видны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0148" y="854078"/>
            <a:ext cx="620385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Проводим подсчет количества колосков в колосе и листовую диагностику.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два здоровых листа под </a:t>
            </a:r>
          </a:p>
          <a:p>
            <a:pPr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флаговым, флаговый не берем)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940148" y="1640395"/>
          <a:ext cx="3158196" cy="1862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9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04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37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682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755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3.0-4.0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0.30-0.44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 в д.в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526969" y="1512363"/>
            <a:ext cx="2255837" cy="4476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46372" y="2141719"/>
            <a:ext cx="261703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до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ВВСН – 71- 77</a:t>
            </a:r>
            <a:r>
              <a:rPr lang="en-US" altLang="ru-RU" sz="2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Образование зерен.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молочная спелость.                                  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40148" y="3679243"/>
            <a:ext cx="6203852" cy="951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Карбамид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43 кг/га в физ. весе,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10% раствор, в теплой воде 400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лучше в два приема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3307" y="4714097"/>
            <a:ext cx="5500467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Работает на массу 1000 зерен и качество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0"/>
          <a:stretch/>
        </p:blipFill>
        <p:spPr bwMode="auto">
          <a:xfrm>
            <a:off x="135838" y="240639"/>
            <a:ext cx="2804310" cy="450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02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96145A60-C685-ECC6-E631-A343EFC1E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836287"/>
              </p:ext>
            </p:extLst>
          </p:nvPr>
        </p:nvGraphicFramePr>
        <p:xfrm>
          <a:off x="86496" y="86497"/>
          <a:ext cx="8958648" cy="49674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0805">
                  <a:extLst>
                    <a:ext uri="{9D8B030D-6E8A-4147-A177-3AD203B41FA5}">
                      <a16:colId xmlns:a16="http://schemas.microsoft.com/office/drawing/2014/main" xmlns="" val="3263337161"/>
                    </a:ext>
                  </a:extLst>
                </a:gridCol>
                <a:gridCol w="1337772">
                  <a:extLst>
                    <a:ext uri="{9D8B030D-6E8A-4147-A177-3AD203B41FA5}">
                      <a16:colId xmlns:a16="http://schemas.microsoft.com/office/drawing/2014/main" xmlns="" val="4047985459"/>
                    </a:ext>
                  </a:extLst>
                </a:gridCol>
                <a:gridCol w="1301616">
                  <a:extLst>
                    <a:ext uri="{9D8B030D-6E8A-4147-A177-3AD203B41FA5}">
                      <a16:colId xmlns:a16="http://schemas.microsoft.com/office/drawing/2014/main" xmlns="" val="1201281706"/>
                    </a:ext>
                  </a:extLst>
                </a:gridCol>
                <a:gridCol w="855691">
                  <a:extLst>
                    <a:ext uri="{9D8B030D-6E8A-4147-A177-3AD203B41FA5}">
                      <a16:colId xmlns:a16="http://schemas.microsoft.com/office/drawing/2014/main" xmlns="" val="2469024209"/>
                    </a:ext>
                  </a:extLst>
                </a:gridCol>
                <a:gridCol w="855691">
                  <a:extLst>
                    <a:ext uri="{9D8B030D-6E8A-4147-A177-3AD203B41FA5}">
                      <a16:colId xmlns:a16="http://schemas.microsoft.com/office/drawing/2014/main" xmlns="" val="3886887927"/>
                    </a:ext>
                  </a:extLst>
                </a:gridCol>
                <a:gridCol w="855691">
                  <a:extLst>
                    <a:ext uri="{9D8B030D-6E8A-4147-A177-3AD203B41FA5}">
                      <a16:colId xmlns:a16="http://schemas.microsoft.com/office/drawing/2014/main" xmlns="" val="889268076"/>
                    </a:ext>
                  </a:extLst>
                </a:gridCol>
                <a:gridCol w="855691">
                  <a:extLst>
                    <a:ext uri="{9D8B030D-6E8A-4147-A177-3AD203B41FA5}">
                      <a16:colId xmlns:a16="http://schemas.microsoft.com/office/drawing/2014/main" xmlns="" val="4242017689"/>
                    </a:ext>
                  </a:extLst>
                </a:gridCol>
                <a:gridCol w="855691">
                  <a:extLst>
                    <a:ext uri="{9D8B030D-6E8A-4147-A177-3AD203B41FA5}">
                      <a16:colId xmlns:a16="http://schemas.microsoft.com/office/drawing/2014/main" xmlns="" val="125718590"/>
                    </a:ext>
                  </a:extLst>
                </a:gridCol>
              </a:tblGrid>
              <a:tr h="286257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℃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19760646"/>
                  </a:ext>
                </a:extLst>
              </a:tr>
              <a:tr h="252580">
                <a:tc rowSpan="10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эффективных температур воздуха на 31.07 нарастающим итогом выше: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Казанская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491889"/>
                  </a:ext>
                </a:extLst>
              </a:tr>
              <a:tr h="252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0898756"/>
                  </a:ext>
                </a:extLst>
              </a:tr>
              <a:tr h="252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Боковская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0829487"/>
                  </a:ext>
                </a:extLst>
              </a:tr>
              <a:tr h="252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9286456"/>
                  </a:ext>
                </a:extLst>
              </a:tr>
              <a:tr h="252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Чертково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1888648"/>
                  </a:ext>
                </a:extLst>
              </a:tr>
              <a:tr h="252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120002"/>
                  </a:ext>
                </a:extLst>
              </a:tr>
              <a:tr h="252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Миллерово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0610287"/>
                  </a:ext>
                </a:extLst>
              </a:tr>
              <a:tr h="252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453141"/>
                  </a:ext>
                </a:extLst>
              </a:tr>
              <a:tr h="252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Каменск-Шахтинский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1171293"/>
                  </a:ext>
                </a:extLst>
              </a:tr>
              <a:tr h="252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504700"/>
                  </a:ext>
                </a:extLst>
              </a:tr>
              <a:tr h="269419">
                <a:tc rowSpan="8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Урожайность, </a:t>
                      </a:r>
                    </a:p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ц/га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Шолоховский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8281295"/>
                  </a:ext>
                </a:extLst>
              </a:tr>
              <a:tr h="269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Верхнедонской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47001906"/>
                  </a:ext>
                </a:extLst>
              </a:tr>
              <a:tr h="269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Боковский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70765345"/>
                  </a:ext>
                </a:extLst>
              </a:tr>
              <a:tr h="269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Чертковский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95977326"/>
                  </a:ext>
                </a:extLst>
              </a:tr>
              <a:tr h="269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Миллеровский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62568683"/>
                  </a:ext>
                </a:extLst>
              </a:tr>
              <a:tr h="269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Кашарский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2291462"/>
                  </a:ext>
                </a:extLst>
              </a:tr>
              <a:tr h="269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Тарасовский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07470648"/>
                  </a:ext>
                </a:extLst>
              </a:tr>
              <a:tr h="269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Каменский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8451498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186" y="5750"/>
            <a:ext cx="5263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Тарасовский            январь 2025 года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5801" t="34708" r="41666" b="33047"/>
          <a:stretch/>
        </p:blipFill>
        <p:spPr bwMode="auto">
          <a:xfrm>
            <a:off x="55186" y="467415"/>
            <a:ext cx="9022446" cy="45839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2217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59207" y="-30377"/>
            <a:ext cx="5444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Тарасовский            февраль 2025 года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2"/>
          <a:srcRect l="25801" t="23261" r="41540" b="44729"/>
          <a:stretch/>
        </p:blipFill>
        <p:spPr bwMode="auto">
          <a:xfrm>
            <a:off x="103240" y="412750"/>
            <a:ext cx="8967018" cy="4689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55523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59207" y="-30377"/>
            <a:ext cx="509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Тарасовский              март 2025 года</a:t>
            </a:r>
          </a:p>
        </p:txBody>
      </p:sp>
      <p:pic>
        <p:nvPicPr>
          <p:cNvPr id="28" name="Рисунок 27"/>
          <p:cNvPicPr/>
          <p:nvPr/>
        </p:nvPicPr>
        <p:blipFill rotWithShape="1">
          <a:blip r:embed="rId2"/>
          <a:srcRect l="25641" t="34189" r="41827" b="32878"/>
          <a:stretch/>
        </p:blipFill>
        <p:spPr bwMode="auto">
          <a:xfrm>
            <a:off x="81115" y="431288"/>
            <a:ext cx="8996517" cy="46052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5014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9207" y="-30377"/>
            <a:ext cx="5389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Тарасовский              апрель 2025 года</a:t>
            </a:r>
          </a:p>
        </p:txBody>
      </p:sp>
      <p:pic>
        <p:nvPicPr>
          <p:cNvPr id="15" name="Рисунок 14"/>
          <p:cNvPicPr/>
          <p:nvPr/>
        </p:nvPicPr>
        <p:blipFill rotWithShape="1">
          <a:blip r:embed="rId2"/>
          <a:srcRect l="25641" t="28491" r="41507" b="38746"/>
          <a:stretch/>
        </p:blipFill>
        <p:spPr bwMode="auto">
          <a:xfrm>
            <a:off x="51619" y="431288"/>
            <a:ext cx="9040762" cy="4634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62585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15616" y="420291"/>
            <a:ext cx="7143750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169752" y="632222"/>
            <a:ext cx="7035477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ru-RU" altLang="ru-RU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</a:p>
        </p:txBody>
      </p:sp>
      <p:pic>
        <p:nvPicPr>
          <p:cNvPr id="34820" name="Рисунок 3" descr="qr_t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1357312"/>
            <a:ext cx="3239691" cy="290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500062" y="1714500"/>
            <a:ext cx="2761140" cy="42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435" tIns="25718" rIns="51435" bIns="25718">
            <a:spAutoFit/>
          </a:bodyPr>
          <a:lstStyle/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Тел. 8 905 450 38 14</a:t>
            </a:r>
          </a:p>
        </p:txBody>
      </p:sp>
      <p:sp>
        <p:nvSpPr>
          <p:cNvPr id="34822" name="Прямоугольник 4"/>
          <p:cNvSpPr>
            <a:spLocks noChangeArrowheads="1"/>
          </p:cNvSpPr>
          <p:nvPr/>
        </p:nvSpPr>
        <p:spPr bwMode="auto">
          <a:xfrm>
            <a:off x="500063" y="2500313"/>
            <a:ext cx="3976088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sz="2400" b="1" dirty="0"/>
              <a:t>https://don-plodorodie.ru/</a:t>
            </a:r>
            <a:endParaRPr lang="ru-RU" altLang="ru-RU" sz="2400" b="1" dirty="0"/>
          </a:p>
        </p:txBody>
      </p:sp>
      <p:sp>
        <p:nvSpPr>
          <p:cNvPr id="34823" name="Прямоугольник 2"/>
          <p:cNvSpPr>
            <a:spLocks noChangeArrowheads="1"/>
          </p:cNvSpPr>
          <p:nvPr/>
        </p:nvSpPr>
        <p:spPr bwMode="auto">
          <a:xfrm>
            <a:off x="500063" y="3214688"/>
            <a:ext cx="4309513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sz="1800" b="1" dirty="0"/>
              <a:t>E-mail: </a:t>
            </a:r>
            <a:r>
              <a:rPr lang="en-US" altLang="ru-RU" sz="2400" b="1" dirty="0"/>
              <a:t>agrohim_61_1@mail.ru</a:t>
            </a:r>
            <a:endParaRPr lang="ru-RU" altLang="ru-RU" sz="2400" b="1" dirty="0"/>
          </a:p>
        </p:txBody>
      </p:sp>
      <p:sp>
        <p:nvSpPr>
          <p:cNvPr id="34824" name="TextBox 5"/>
          <p:cNvSpPr txBox="1">
            <a:spLocks noChangeArrowheads="1"/>
          </p:cNvSpPr>
          <p:nvPr/>
        </p:nvSpPr>
        <p:spPr bwMode="auto">
          <a:xfrm>
            <a:off x="5857875" y="4429125"/>
            <a:ext cx="2574166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Телеграмм канал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8533" y="4429125"/>
            <a:ext cx="358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https://t.me/agrohim61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683690"/>
              </p:ext>
            </p:extLst>
          </p:nvPr>
        </p:nvGraphicFramePr>
        <p:xfrm>
          <a:off x="317092" y="110788"/>
          <a:ext cx="8672052" cy="4764024"/>
        </p:xfrm>
        <a:graphic>
          <a:graphicData uri="http://schemas.openxmlformats.org/drawingml/2006/table">
            <a:tbl>
              <a:tblPr firstRow="1" firstCol="1" bandRow="1"/>
              <a:tblGrid>
                <a:gridCol w="2168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8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80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80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95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8097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апреля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мая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апреля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мая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42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32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Урожайность 65,1 ц/га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Урожайность 54,3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076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61" y="893034"/>
            <a:ext cx="2031890" cy="272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9"/>
          <a:stretch>
            <a:fillRect/>
          </a:stretch>
        </p:blipFill>
        <p:spPr bwMode="auto">
          <a:xfrm>
            <a:off x="494482" y="893034"/>
            <a:ext cx="1891511" cy="312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31" descr="1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45" y="874426"/>
            <a:ext cx="2112866" cy="34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68" y="874426"/>
            <a:ext cx="1959737" cy="359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54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5314" y="27759"/>
            <a:ext cx="9209314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урожайности озимой пшеницы от суммы осадков за сельхоз/год, 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посевов  и внесенных удобрений в Шолоховском районе</a:t>
            </a:r>
          </a:p>
        </p:txBody>
      </p:sp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357555"/>
              </p:ext>
            </p:extLst>
          </p:nvPr>
        </p:nvGraphicFramePr>
        <p:xfrm>
          <a:off x="103239" y="590990"/>
          <a:ext cx="8981767" cy="4497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1850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618" y="27759"/>
            <a:ext cx="8996517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урожайности озимой пшеницы от суммы осадков за сельхоз/год, 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посевов  и внесенных удобрений 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Боковском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</a:t>
            </a: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620304"/>
              </p:ext>
            </p:extLst>
          </p:nvPr>
        </p:nvGraphicFramePr>
        <p:xfrm>
          <a:off x="51619" y="530942"/>
          <a:ext cx="9018639" cy="4542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0231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5314" y="27759"/>
            <a:ext cx="9209314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урожайности озимой пшеницы от суммы осадков за сельхоз/год, 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посевов  и внесенных удобрений 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Чертковском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</a:t>
            </a: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330299"/>
              </p:ext>
            </p:extLst>
          </p:nvPr>
        </p:nvGraphicFramePr>
        <p:xfrm>
          <a:off x="66369" y="516194"/>
          <a:ext cx="900389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023105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16344</TotalTime>
  <Words>5121</Words>
  <Application>Microsoft Office PowerPoint</Application>
  <PresentationFormat>Экран (16:9)</PresentationFormat>
  <Paragraphs>2206</Paragraphs>
  <Slides>54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Syngenta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Misan Tatyana RUKR</dc:creator>
  <cp:lastModifiedBy>1</cp:lastModifiedBy>
  <cp:revision>716</cp:revision>
  <cp:lastPrinted>2025-01-21T14:08:59Z</cp:lastPrinted>
  <dcterms:created xsi:type="dcterms:W3CDTF">2022-09-21T08:00:14Z</dcterms:created>
  <dcterms:modified xsi:type="dcterms:W3CDTF">2025-01-31T13:32:54Z</dcterms:modified>
</cp:coreProperties>
</file>